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notesSlides/notesSlide5.xml" ContentType="application/vnd.openxmlformats-officedocument.presentationml.notesSlide+xml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notesSlides/notesSlide6.xml" ContentType="application/vnd.openxmlformats-officedocument.presentationml.notesSlide+xml"/>
  <Override PartName="/ppt/media/image13.jpeg" ContentType="image/jpeg"/>
  <Override PartName="/ppt/media/image14.jpeg" ContentType="image/jpeg"/>
  <Override PartName="/ppt/notesSlides/notesSlide7.xml" ContentType="application/vnd.openxmlformats-officedocument.presentationml.notesSlide+xml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Schoolbook"/>
        <a:ea typeface="Century Schoolbook"/>
        <a:cs typeface="Century Schoolbook"/>
        <a:sym typeface="Century School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8CC"/>
          </a:solidFill>
        </a:fill>
      </a:tcStyle>
    </a:wholeTbl>
    <a:band2H>
      <a:tcTxStyle b="def" i="def"/>
      <a:tcStyle>
        <a:tcBdr/>
        <a:fill>
          <a:solidFill>
            <a:srgbClr val="FFEDE7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Schoolbook"/>
          <a:ea typeface="Century Schoolbook"/>
          <a:cs typeface="Century School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/>
            <a:r>
              <a:t>Věk matky nad 35 a otce nad 50 let.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Hyperflexibilita = volné klouby, jsou velmi ohební. Epikantická kožní řasa – řasa ve vnitřním koutku oka.</a:t>
            </a:r>
          </a:p>
          <a:p>
            <a:pPr>
              <a:spcBef>
                <a:spcPts val="0"/>
              </a:spcBef>
            </a:pPr>
            <a:r>
              <a:t>Srdeční vady – kompletní defekt atrioventrikulárního septa.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/>
            <a:r>
              <a:t>Vývoj dětí s DS probíhá vcelku normálně, je ale mnohem zdlouhavější, pomalejší, proto je výchova a učení dítěte s Downovým syndromem náročnější a vyžaduje trpělivost a  specifický přístup.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Dnes tyto děti většinou vyrůstají v rodinách a dosahují mnohem lepších výsledků než dříve, kdy většina z nich končila v ústavech.</a:t>
            </a:r>
          </a:p>
          <a:p>
            <a:pPr/>
            <a:r>
              <a:t>Sdružení Neratov - </a:t>
            </a:r>
            <a:r>
              <a:rPr b="1"/>
              <a:t>Sdružení Neratov</a:t>
            </a:r>
            <a:r>
              <a:t> vzniklo v roce 1992 ve vysídlené pohraniční vsi. Jeho cílem je navrátit život vysídlené obci a obnovit poničené poutní místo smíření v Neratově, jehož poutní tradice sahá až do 17. století.</a:t>
            </a:r>
          </a:p>
          <a:p>
            <a:pPr>
              <a:defRPr b="1"/>
            </a:pPr>
            <a:r>
              <a:t>​</a:t>
            </a:r>
          </a:p>
          <a:p>
            <a:pPr>
              <a:defRPr b="1"/>
            </a:pPr>
            <a:r>
              <a:t>Hlavní oblasti činnosti Sdružení Neratov jsou:</a:t>
            </a:r>
          </a:p>
          <a:p>
            <a:pPr>
              <a:defRPr b="1"/>
            </a:pPr>
            <a:r>
              <a:t>​- </a:t>
            </a:r>
            <a:r>
              <a:rPr b="0"/>
              <a:t>rozvoj plnohodnotného života v kdysi vysídlené osadě Neratov</a:t>
            </a:r>
            <a:endParaRPr b="0"/>
          </a:p>
          <a:p>
            <a:pPr/>
            <a:r>
              <a:t>- obnova poničeného poutního místa smířeni</a:t>
            </a:r>
          </a:p>
          <a:p>
            <a:pPr/>
            <a:r>
              <a:t>- pomoc lidem s postižením a lidem, kteří jsou sociálně znevýhodněni - sdružení provozuje:</a:t>
            </a:r>
          </a:p>
          <a:p>
            <a:pPr lvl="1" indent="457200"/>
            <a:r>
              <a:t>chráněné bydlení pro lidi s lehkým a středně těžkým mentálním postižením</a:t>
            </a:r>
          </a:p>
          <a:p>
            <a:pPr lvl="1" indent="457200"/>
            <a:r>
              <a:t>chráněná pracoviště zaměstnávající lidi s různými formami postižení </a:t>
            </a:r>
          </a:p>
          <a:p>
            <a:pPr>
              <a:buSzPct val="100000"/>
              <a:buChar char="-"/>
            </a:pPr>
            <a:r>
              <a:t>pomoc opuštěným dětem a dětem s postižením.</a:t>
            </a:r>
          </a:p>
          <a:p>
            <a:pPr>
              <a:buSzPct val="100000"/>
              <a:buChar char="-"/>
            </a:pPr>
          </a:p>
          <a:p>
            <a:pPr>
              <a:defRPr b="1"/>
            </a:pPr>
            <a:r>
              <a:t>Kavárna v Praze 2, která zaměstnává lidi s handicapem.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/>
            <a:r>
              <a:t>Dnes bezpečnější, rozvoj cyklostezek.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pPr/>
            <a:r>
              <a:t>Mnohočetné zlomeniny, úrazy hlavy, poranění vnitřních orgánů, šok ve visu na laně, úrazy páteře po pádu do lana.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0">
              <a:spcBef>
                <a:spcPts val="0"/>
              </a:spcBef>
            </a:pPr>
            <a:r>
              <a:t>Při poruchách osového systému pozor na - hluboké předklony a záklony s výdržemi (nemohou dýchat), podpory (kliky), ve visech, kolébky zad, kotouly, skoky do hloubky, nošení a zvedání těžkých předmětů, dlouhé sezení, dlouhá jízda na kole. </a:t>
            </a:r>
          </a:p>
          <a:p>
            <a:pPr lvl="1" indent="0">
              <a:spcBef>
                <a:spcPts val="0"/>
              </a:spcBef>
            </a:pPr>
            <a:r>
              <a:t>Kolena nesmí doskoky, překážky, nedělat dřepy, chůze s kopce, chůze do schodů.</a:t>
            </a:r>
          </a:p>
          <a:p>
            <a:pPr lvl="1" indent="0">
              <a:spcBef>
                <a:spcPts val="0"/>
              </a:spcBef>
            </a:pPr>
            <a:r>
              <a:t>Plochá noha nesmí dlouhé pochody, chození bosky po tvrdém terénu, zdvihání těžkých břemen.</a:t>
            </a:r>
          </a:p>
          <a:p>
            <a:pPr lvl="1" indent="0">
              <a:spcBef>
                <a:spcPts val="0"/>
              </a:spcBef>
              <a:defRPr sz="1100"/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Obdélník"/>
          <p:cNvSpPr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Obdélník"/>
          <p:cNvSpPr/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Obdélník"/>
          <p:cNvSpPr/>
          <p:nvPr/>
        </p:nvSpPr>
        <p:spPr>
          <a:xfrm>
            <a:off x="1141412" y="0"/>
            <a:ext cx="230188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" name="Čára"/>
          <p:cNvSpPr/>
          <p:nvPr/>
        </p:nvSpPr>
        <p:spPr>
          <a:xfrm flipH="1">
            <a:off x="106362" y="0"/>
            <a:ext cx="1" cy="6858001"/>
          </a:xfrm>
          <a:prstGeom prst="line">
            <a:avLst/>
          </a:prstGeom>
          <a:ln w="57150">
            <a:solidFill>
              <a:srgbClr val="FEC3AE">
                <a:alpha val="7294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Čára"/>
          <p:cNvSpPr/>
          <p:nvPr/>
        </p:nvSpPr>
        <p:spPr>
          <a:xfrm flipH="1">
            <a:off x="914399" y="0"/>
            <a:ext cx="2" cy="6858001"/>
          </a:xfrm>
          <a:prstGeom prst="line">
            <a:avLst/>
          </a:prstGeom>
          <a:ln w="57150">
            <a:solidFill>
              <a:srgbClr val="FFEDE8">
                <a:alpha val="83135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" name="Čára"/>
          <p:cNvSpPr/>
          <p:nvPr/>
        </p:nvSpPr>
        <p:spPr>
          <a:xfrm flipH="1">
            <a:off x="854074" y="0"/>
            <a:ext cx="2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" name="Čára"/>
          <p:cNvSpPr/>
          <p:nvPr/>
        </p:nvSpPr>
        <p:spPr>
          <a:xfrm flipH="1">
            <a:off x="1727199" y="0"/>
            <a:ext cx="2" cy="6858001"/>
          </a:xfrm>
          <a:prstGeom prst="line">
            <a:avLst/>
          </a:prstGeom>
          <a:ln w="28575">
            <a:solidFill>
              <a:srgbClr val="FEC3AE">
                <a:alpha val="81959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Čára"/>
          <p:cNvSpPr/>
          <p:nvPr/>
        </p:nvSpPr>
        <p:spPr>
          <a:xfrm flipH="1">
            <a:off x="1066799" y="0"/>
            <a:ext cx="2" cy="6858001"/>
          </a:xfrm>
          <a:prstGeom prst="line">
            <a:avLst/>
          </a:prstGeom>
          <a:ln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Čára"/>
          <p:cNvSpPr/>
          <p:nvPr/>
        </p:nvSpPr>
        <p:spPr>
          <a:xfrm flipH="1">
            <a:off x="9113837" y="0"/>
            <a:ext cx="1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Obdélník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Kruh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Kruh"/>
          <p:cNvSpPr/>
          <p:nvPr/>
        </p:nvSpPr>
        <p:spPr>
          <a:xfrm>
            <a:off x="1309687" y="4867275"/>
            <a:ext cx="641351" cy="6413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Kruh"/>
          <p:cNvSpPr/>
          <p:nvPr/>
        </p:nvSpPr>
        <p:spPr>
          <a:xfrm>
            <a:off x="1090612" y="5500687"/>
            <a:ext cx="138113" cy="13652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Kruh"/>
          <p:cNvSpPr/>
          <p:nvPr/>
        </p:nvSpPr>
        <p:spPr>
          <a:xfrm>
            <a:off x="1663700" y="5788025"/>
            <a:ext cx="274638" cy="27463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Kruh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Číslo snímku"/>
          <p:cNvSpPr txBox="1"/>
          <p:nvPr>
            <p:ph type="sldNum" sz="quarter" idx="2"/>
          </p:nvPr>
        </p:nvSpPr>
        <p:spPr>
          <a:xfrm>
            <a:off x="1476196" y="5034280"/>
            <a:ext cx="308333" cy="30734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/>
          <p:nvPr>
            <p:ph type="title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8" name="Text úrovně 1…"/>
          <p:cNvSpPr txBox="1"/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575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élník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411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Obdélník"/>
          <p:cNvSpPr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607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Obdélník"/>
          <p:cNvSpPr/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" name="Obdélník"/>
          <p:cNvSpPr/>
          <p:nvPr/>
        </p:nvSpPr>
        <p:spPr>
          <a:xfrm>
            <a:off x="1141412" y="0"/>
            <a:ext cx="230188" cy="6858000"/>
          </a:xfrm>
          <a:prstGeom prst="rect">
            <a:avLst/>
          </a:prstGeom>
          <a:solidFill>
            <a:srgbClr val="FFEDE8">
              <a:alpha val="709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Čára"/>
          <p:cNvSpPr/>
          <p:nvPr/>
        </p:nvSpPr>
        <p:spPr>
          <a:xfrm flipH="1">
            <a:off x="106362" y="0"/>
            <a:ext cx="1" cy="6858001"/>
          </a:xfrm>
          <a:prstGeom prst="line">
            <a:avLst/>
          </a:prstGeom>
          <a:ln w="57150">
            <a:solidFill>
              <a:srgbClr val="FEC3AE">
                <a:alpha val="7294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Čára"/>
          <p:cNvSpPr/>
          <p:nvPr/>
        </p:nvSpPr>
        <p:spPr>
          <a:xfrm flipH="1">
            <a:off x="914399" y="0"/>
            <a:ext cx="2" cy="6858001"/>
          </a:xfrm>
          <a:prstGeom prst="line">
            <a:avLst/>
          </a:prstGeom>
          <a:ln w="57150">
            <a:solidFill>
              <a:srgbClr val="FFEDE8">
                <a:alpha val="83135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Čára"/>
          <p:cNvSpPr/>
          <p:nvPr/>
        </p:nvSpPr>
        <p:spPr>
          <a:xfrm flipH="1">
            <a:off x="854074" y="0"/>
            <a:ext cx="2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" name="Čára"/>
          <p:cNvSpPr/>
          <p:nvPr/>
        </p:nvSpPr>
        <p:spPr>
          <a:xfrm flipH="1">
            <a:off x="1727199" y="0"/>
            <a:ext cx="2" cy="6858001"/>
          </a:xfrm>
          <a:prstGeom prst="line">
            <a:avLst/>
          </a:prstGeom>
          <a:ln w="28575">
            <a:solidFill>
              <a:srgbClr val="FEC3AE">
                <a:alpha val="81959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4" name="Čára"/>
          <p:cNvSpPr/>
          <p:nvPr/>
        </p:nvSpPr>
        <p:spPr>
          <a:xfrm flipH="1">
            <a:off x="1066799" y="0"/>
            <a:ext cx="2" cy="6858001"/>
          </a:xfrm>
          <a:prstGeom prst="line">
            <a:avLst/>
          </a:prstGeom>
          <a:ln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" name="Obdélník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7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Kruh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Ovál"/>
          <p:cNvSpPr/>
          <p:nvPr/>
        </p:nvSpPr>
        <p:spPr>
          <a:xfrm>
            <a:off x="1323974" y="4867275"/>
            <a:ext cx="642939" cy="6413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Kruh"/>
          <p:cNvSpPr/>
          <p:nvPr/>
        </p:nvSpPr>
        <p:spPr>
          <a:xfrm>
            <a:off x="1090612" y="5500687"/>
            <a:ext cx="138113" cy="13652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Kruh"/>
          <p:cNvSpPr/>
          <p:nvPr/>
        </p:nvSpPr>
        <p:spPr>
          <a:xfrm>
            <a:off x="1663700" y="5791200"/>
            <a:ext cx="274638" cy="27463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Kruh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" name="Čára"/>
          <p:cNvSpPr/>
          <p:nvPr/>
        </p:nvSpPr>
        <p:spPr>
          <a:xfrm flipH="1">
            <a:off x="9097962" y="0"/>
            <a:ext cx="1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2" name="Text názvu"/>
          <p:cNvSpPr txBox="1"/>
          <p:nvPr>
            <p:ph type="title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73" name="Text úrovně 1…"/>
          <p:cNvSpPr txBox="1"/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Číslo snímku"/>
          <p:cNvSpPr txBox="1"/>
          <p:nvPr>
            <p:ph type="sldNum" sz="quarter" idx="2"/>
          </p:nvPr>
        </p:nvSpPr>
        <p:spPr>
          <a:xfrm>
            <a:off x="1490483" y="5034280"/>
            <a:ext cx="308334" cy="30734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názvu"/>
          <p:cNvSpPr txBox="1"/>
          <p:nvPr>
            <p:ph type="title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82" name="Text úrovně 1…"/>
          <p:cNvSpPr txBox="1"/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Čára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FEC3AE">
                <a:alpha val="92939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Čára"/>
          <p:cNvSpPr/>
          <p:nvPr/>
        </p:nvSpPr>
        <p:spPr>
          <a:xfrm flipH="1">
            <a:off x="6248399" y="0"/>
            <a:ext cx="2" cy="6858001"/>
          </a:xfrm>
          <a:prstGeom prst="line">
            <a:avLst/>
          </a:prstGeom>
          <a:ln w="3810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Čára"/>
          <p:cNvSpPr/>
          <p:nvPr/>
        </p:nvSpPr>
        <p:spPr>
          <a:xfrm flipH="1">
            <a:off x="6192837" y="0"/>
            <a:ext cx="1" cy="685800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Čára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4" name="Obdélník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Čára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Kruh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Text názvu"/>
          <p:cNvSpPr txBox="1"/>
          <p:nvPr>
            <p:ph type="title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98" name="Text úrovně 1…"/>
          <p:cNvSpPr txBox="1"/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Čára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Kruh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Čára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Obdélník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Čára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Čára"/>
          <p:cNvSpPr/>
          <p:nvPr/>
        </p:nvSpPr>
        <p:spPr>
          <a:xfrm flipH="1">
            <a:off x="6248399" y="0"/>
            <a:ext cx="2" cy="6858001"/>
          </a:xfrm>
          <a:prstGeom prst="line">
            <a:avLst/>
          </a:prstGeom>
          <a:ln w="3810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Čára"/>
          <p:cNvSpPr/>
          <p:nvPr/>
        </p:nvSpPr>
        <p:spPr>
          <a:xfrm flipH="1">
            <a:off x="6192837" y="0"/>
            <a:ext cx="1" cy="685800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Text názvu"/>
          <p:cNvSpPr txBox="1"/>
          <p:nvPr>
            <p:ph type="title"/>
          </p:nvPr>
        </p:nvSpPr>
        <p:spPr>
          <a:xfrm>
            <a:off x="457200" y="274637"/>
            <a:ext cx="7467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114" name="Text úrovně 1…"/>
          <p:cNvSpPr txBox="1"/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ára"/>
          <p:cNvSpPr/>
          <p:nvPr/>
        </p:nvSpPr>
        <p:spPr>
          <a:xfrm flipH="1">
            <a:off x="8762999" y="0"/>
            <a:ext cx="1" cy="6858001"/>
          </a:xfrm>
          <a:prstGeom prst="line">
            <a:avLst/>
          </a:prstGeom>
          <a:ln w="38100">
            <a:solidFill>
              <a:srgbClr val="FEC3AE">
                <a:alpha val="92939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Čára"/>
          <p:cNvSpPr/>
          <p:nvPr/>
        </p:nvSpPr>
        <p:spPr>
          <a:xfrm flipH="1">
            <a:off x="76199" y="0"/>
            <a:ext cx="2" cy="6858001"/>
          </a:xfrm>
          <a:prstGeom prst="line">
            <a:avLst/>
          </a:prstGeom>
          <a:ln w="57150">
            <a:solidFill>
              <a:srgbClr val="FEC3AE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Čára"/>
          <p:cNvSpPr/>
          <p:nvPr/>
        </p:nvSpPr>
        <p:spPr>
          <a:xfrm flipH="1">
            <a:off x="8991599" y="0"/>
            <a:ext cx="1" cy="68580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Obdélník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Čára"/>
          <p:cNvSpPr/>
          <p:nvPr/>
        </p:nvSpPr>
        <p:spPr>
          <a:xfrm flipH="1">
            <a:off x="8915399" y="0"/>
            <a:ext cx="1" cy="685800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Kruh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ext názvu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Text názvu</a:t>
            </a:r>
          </a:p>
        </p:txBody>
      </p:sp>
      <p:sp>
        <p:nvSpPr>
          <p:cNvPr id="9" name="Text úrovně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" name="Číslo snímku"/>
          <p:cNvSpPr txBox="1"/>
          <p:nvPr>
            <p:ph type="sldNum" sz="quarter" idx="2"/>
          </p:nvPr>
        </p:nvSpPr>
        <p:spPr>
          <a:xfrm>
            <a:off x="8280221" y="5840730"/>
            <a:ext cx="308333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678769" marR="0" indent="-3120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975254" marR="0" indent="-243416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Tx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1248304" marR="0" indent="-243416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Tx/>
        <a:buChar char="○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15533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Tx/>
        <a:buChar char="●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20105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24677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29249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3382168" marR="0" indent="-27384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68000"/>
        <a:buFont typeface="Wingdings"/>
        <a:buChar char="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ownsyndrom.cz/zakladni-informace.html" TargetMode="External"/><Relationship Id="rId3" Type="http://schemas.openxmlformats.org/officeDocument/2006/relationships/hyperlink" Target="https://is.muni.cz/elportal/estud/fsps/js07/turistika/ch08s01.html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PORTOVNÍ AKTIVITY DĚTÍ S DOWNOVÝM SYNDROMEM VE VĚKU 6 – 10 LET"/>
          <p:cNvSpPr txBox="1"/>
          <p:nvPr>
            <p:ph type="title" idx="4294967295"/>
          </p:nvPr>
        </p:nvSpPr>
        <p:spPr>
          <a:xfrm>
            <a:off x="468312" y="1341437"/>
            <a:ext cx="8424863" cy="1511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 defTabSz="740663">
              <a:defRPr b="1" sz="3483">
                <a:solidFill>
                  <a:srgbClr val="080808"/>
                </a:solidFill>
                <a:effectLst>
                  <a:outerShdw sx="100000" sy="100000" kx="0" ky="0" algn="b" rotWithShape="0" blurRad="10287" dist="20574" dir="2700000">
                    <a:srgbClr val="DDDDDD"/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SPORTOVNÍ AKTIVITY DĚTÍ S DOWNOVÝM SYNDROMEM VE VĚKU 6 – 10 LET </a:t>
            </a:r>
          </a:p>
        </p:txBody>
      </p:sp>
      <p:sp>
        <p:nvSpPr>
          <p:cNvPr id="125" name="Zuzana Pavlíková"/>
          <p:cNvSpPr txBox="1"/>
          <p:nvPr/>
        </p:nvSpPr>
        <p:spPr>
          <a:xfrm>
            <a:off x="2124075" y="5045075"/>
            <a:ext cx="6551613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Zuzana Pavlíková	</a:t>
            </a:r>
          </a:p>
        </p:txBody>
      </p:sp>
      <p:sp>
        <p:nvSpPr>
          <p:cNvPr id="126" name="PVA 3"/>
          <p:cNvSpPr txBox="1"/>
          <p:nvPr/>
        </p:nvSpPr>
        <p:spPr>
          <a:xfrm>
            <a:off x="4248150" y="5640387"/>
            <a:ext cx="15113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PVA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uristika…"/>
          <p:cNvSpPr txBox="1"/>
          <p:nvPr/>
        </p:nvSpPr>
        <p:spPr>
          <a:xfrm>
            <a:off x="827087" y="549275"/>
            <a:ext cx="7273926" cy="5891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Turistika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Je to komplex činností spojených s aktivním pohybem a pobytem v přírodě.</a:t>
            </a:r>
          </a:p>
          <a:p>
            <a:pPr algn="just">
              <a:lnSpc>
                <a:spcPct val="90000"/>
              </a:lnSpc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Turistika v přírodě poskytuje i velké možnosti smyslového vnímání, rozvíjí smysl pro krásu a citové vjemy, poskytuje mnoho příležitostí k výchově kladných morálních vlastností nenásilnou cestou.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Turistika má výchovný význam, dochází k upevnění vztahů mezi členy rodiny. 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Důležitý je zdravotní význam: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upevňuje a rozvíjí vytrvalost, jež má klíčový význam z hlediska dobré tělesné kondice;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zlepšuje otužilost a odolnost organismu (pozor na klimatické podmínky!);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není náročná na tělesnou zdatnost.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uristika…"/>
          <p:cNvSpPr txBox="1"/>
          <p:nvPr/>
        </p:nvSpPr>
        <p:spPr>
          <a:xfrm>
            <a:off x="827087" y="549275"/>
            <a:ext cx="7273926" cy="347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Turistika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Turistika je aktivita pro zdraví, má poznávací činnost, rozvíjí sociální vztahy.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Děti se učí orientovat podle map, značek a přírodních úkazů. U dětí s DS je nutné akci pečlivě naplánovat a zvážit, vzhledem k jejich mentální retardaci, také odpovídající doprovod !!! 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</p:txBody>
      </p:sp>
      <p:pic>
        <p:nvPicPr>
          <p:cNvPr id="16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3140075"/>
            <a:ext cx="1943101" cy="349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1412" y="3716337"/>
            <a:ext cx="3676651" cy="2068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8062" y="3014662"/>
            <a:ext cx="2012951" cy="361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orolezectví…"/>
          <p:cNvSpPr txBox="1"/>
          <p:nvPr/>
        </p:nvSpPr>
        <p:spPr>
          <a:xfrm>
            <a:off x="827087" y="549275"/>
            <a:ext cx="7273926" cy="5438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Horolezectví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Horolezectví je pro někoho zálibou, pro někoho životní styl a pro jiného zase druhem relaxace.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Horolezectví se dá rozdělit podle prostředí, ve kterém se provádí. Pro děti s DS jsou nejvhodnější: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lezení na umělých skalách, většinou v halách;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bouldering – bez lana v malých výškách;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sportovní cesty na krátkých skalách.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Při lezení se zapojují nejen dolní, ale i horní končetiny.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Rozvoj hrubé motoriky, pozorovací schopnosti.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</p:txBody>
      </p:sp>
      <p:pic>
        <p:nvPicPr>
          <p:cNvPr id="17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050" y="5084762"/>
            <a:ext cx="4464050" cy="1717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orolezectví…"/>
          <p:cNvSpPr txBox="1"/>
          <p:nvPr/>
        </p:nvSpPr>
        <p:spPr>
          <a:xfrm>
            <a:off x="827087" y="549275"/>
            <a:ext cx="7273926" cy="392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Horolezectví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Pro horolezectví je charakteristické vysoké riziko těžkých a často smrtelných úrazů, proto je u dětí s DS nutný dohled.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Opět vzhledem k mentální retardaci je větší problém s učením uzlů, které jsou velmi důležité.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Sociální vztahy – buduje se důvěra mezi lezcem a člověkem, který jistí.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Je nutné klást velký důraz na bezpečnost!!!</a:t>
            </a:r>
          </a:p>
        </p:txBody>
      </p:sp>
      <p:pic>
        <p:nvPicPr>
          <p:cNvPr id="17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850" y="4005262"/>
            <a:ext cx="4572000" cy="257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67400" y="3281362"/>
            <a:ext cx="2160588" cy="332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Zdravotní omezení…"/>
          <p:cNvSpPr txBox="1"/>
          <p:nvPr/>
        </p:nvSpPr>
        <p:spPr>
          <a:xfrm>
            <a:off x="827087" y="549275"/>
            <a:ext cx="7273926" cy="355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Zdravotní omezení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Pozor: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na poruchy osového systému těla – kyfóza, lordóza, skolióza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>
              <a:buSzPct val="100000"/>
              <a:buFont typeface="Courier New"/>
              <a:buChar char="o"/>
              <a:defRPr sz="1600"/>
            </a:pPr>
            <a:r>
              <a:t>poruchy stavby dolních končetin - luxace - oslabení v kyčelním kloubu, dysplazie – špatně vyvinutý kyčelní kloub, vbočená nebo vybočená kolena, plochá noha</a:t>
            </a:r>
          </a:p>
        </p:txBody>
      </p:sp>
      <p:pic>
        <p:nvPicPr>
          <p:cNvPr id="17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225" y="5024437"/>
            <a:ext cx="2633663" cy="1655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1637" y="4941887"/>
            <a:ext cx="3168651" cy="1719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3225" y="3429000"/>
            <a:ext cx="2979738" cy="151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.jpeg" descr="image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86350" y="3570287"/>
            <a:ext cx="3343275" cy="137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Závěr…"/>
          <p:cNvSpPr txBox="1"/>
          <p:nvPr/>
        </p:nvSpPr>
        <p:spPr>
          <a:xfrm>
            <a:off x="827087" y="549275"/>
            <a:ext cx="7273926" cy="347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Závěr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Můžeme konstatovat, že i přes mentální postižení lze s dětmi s DS provozovat téměř jakoukoliv sportovní činnost.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Jen je nutná větší pozornost a trpělivost, nejde jim vše hned.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</p:txBody>
      </p:sp>
      <p:pic>
        <p:nvPicPr>
          <p:cNvPr id="18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087" y="2852737"/>
            <a:ext cx="4824413" cy="3097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1862" y="2690812"/>
            <a:ext cx="1914526" cy="3481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iteratura…"/>
          <p:cNvSpPr txBox="1"/>
          <p:nvPr/>
        </p:nvSpPr>
        <p:spPr>
          <a:xfrm>
            <a:off x="395287" y="549275"/>
            <a:ext cx="8064501" cy="3498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Literatura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b="1" sz="1400">
                <a:latin typeface="Verdana"/>
                <a:ea typeface="Verdana"/>
                <a:cs typeface="Verdana"/>
                <a:sym typeface="Verdana"/>
              </a:defRPr>
            </a:pPr>
            <a:r>
              <a:t>Jitka Machová. 2016.</a:t>
            </a:r>
            <a:r>
              <a:rPr b="0"/>
              <a:t> Biologie člověka pro učitele</a:t>
            </a:r>
            <a:r>
              <a:rPr b="0" i="1"/>
              <a:t>. </a:t>
            </a:r>
            <a:r>
              <a:rPr b="0"/>
              <a:t>Praha : Karolinum. ISBN 978-80-246-3357-2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Prof. PaedDr. Milan Valenta, Ph.D., doc. Mgr. PaedDr. Jan Michalík, Ph.D., PhDr. Martin Lečbych, Ph.D., a kolektiv. 2012. Praha: Grada Publishing a.s., ISBN 978-80-247-389-1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2" invalidUrl="" action="" tgtFrame="" tooltip="" history="1" highlightClick="0" endSnd="0"/>
              </a:rPr>
              <a:t>http://www.downsyndrom.cz/zakladni-informace.html</a:t>
            </a:r>
          </a:p>
          <a:p>
            <a:pPr algn="just">
              <a:lnSpc>
                <a:spcPct val="90000"/>
              </a:lnSpc>
              <a:defRPr sz="1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solidFill>
                  <a:srgbClr val="D2611C"/>
                </a:solidFill>
                <a:uFill>
                  <a:solidFill>
                    <a:srgbClr val="D2611C"/>
                  </a:solidFill>
                </a:uFill>
                <a:hlinkClick r:id="rId3" invalidUrl="" action="" tgtFrame="" tooltip="" history="1" highlightClick="0" endSnd="0"/>
              </a:rPr>
              <a:t>https://is.muni.cz/elportal/estud/fsps/js07/turistika/ch08s01.html#d0e1937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4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Mgr. Lucie Schwarzová, Zdravotní tělesná výchova, Učební a metodický materiál</a:t>
            </a:r>
          </a:p>
          <a:p>
            <a:pPr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t>pro obory Sociální činnost a Pedagogické lyceum, Evangelická akademie - Vyšší odborná škola sociální práce a střední odborná škola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harakteristika skupiny…"/>
          <p:cNvSpPr txBox="1"/>
          <p:nvPr/>
        </p:nvSpPr>
        <p:spPr>
          <a:xfrm>
            <a:off x="827087" y="549275"/>
            <a:ext cx="7273926" cy="4141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Charakteristika skupiny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Downův syndrom je </a:t>
            </a:r>
            <a:r>
              <a:rPr b="1"/>
              <a:t>nejobvyklejší vrozená chromozomální anomálie </a:t>
            </a:r>
            <a:r>
              <a:t>a je považován</a:t>
            </a:r>
            <a:r>
              <a:t> za genetickou náhodu. Jedinou prokázanou souvislost se považuje věk matky a otce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b="1"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V případě DS „přebývá" 21. chromozom. Každá buňka osoby s Downovým syndromem tedy obsahuje </a:t>
            </a:r>
            <a:r>
              <a:rPr b="1"/>
              <a:t>tři 21. chromozomy</a:t>
            </a:r>
            <a:r>
              <a:t> (namísto obvyklých dvou).  Proto se DS označuje také jako trizomie (ztrojení) 21. chromozomu, zkráceně </a:t>
            </a:r>
            <a:r>
              <a:rPr b="1"/>
              <a:t>trizomie 21</a:t>
            </a:r>
            <a:r>
              <a:t>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</a:pPr>
            <a:endParaRPr sz="1600"/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</a:pPr>
            <a:endParaRPr sz="1600"/>
          </a:p>
        </p:txBody>
      </p:sp>
      <p:pic>
        <p:nvPicPr>
          <p:cNvPr id="12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5512" y="3813175"/>
            <a:ext cx="4392613" cy="2924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harakteristika skupiny…"/>
          <p:cNvSpPr txBox="1"/>
          <p:nvPr/>
        </p:nvSpPr>
        <p:spPr>
          <a:xfrm>
            <a:off x="827087" y="549275"/>
            <a:ext cx="7273926" cy="339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Charakteristika skupiny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Ze statistik vyplývá, že na každých 800 až 1000 dětí, připadá jedno dítě s Downovým syndromem. Ročně to pak činí v České republice přibližně 50 novorozenců s Downovým syndromem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b="1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</a:pPr>
            <a:endParaRPr b="1"/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</a:pPr>
            <a:endParaRPr b="1"/>
          </a:p>
        </p:txBody>
      </p:sp>
      <p:pic>
        <p:nvPicPr>
          <p:cNvPr id="13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2862" y="2492375"/>
            <a:ext cx="6302376" cy="4194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iologické změny…"/>
          <p:cNvSpPr txBox="1"/>
          <p:nvPr/>
        </p:nvSpPr>
        <p:spPr>
          <a:xfrm>
            <a:off x="827087" y="549275"/>
            <a:ext cx="7273926" cy="5891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Biologické změny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DS postihuje všechny orgánové soustavy. Osoby s DS bývají menší, mají nepoměr trupu a končetin a v dospělosti se objevuje sklon k obezitě.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Mají hypotonické svalstvo a v kloubech se projevuje hyperflexibilita.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Uvádějí se celkem desítky charakteristických znaků tvořících typický vzhled osob s Downovým syndromem (např. epikantická kožní řasa, mírně zešikmené oči, nižší a mohutnější postava, krátký krk, příčná rýha na dlani, níže posazené uši, plochý a kulatý obličej, často mívají pootevřená ústa kvůli většímu jazyku). 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Častěji potýkají s některými zdravotními komplikacemi, například se srdečními vadami, zhoršenou funkcí štítné žlázy, respiračními nemocemi, sníženou imunitou, poruchami zraku a sluchu a dalšími zdravotními komplikacemi.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Mají omezené pohybové schopnosti, mají lepší hrubou motoriku a jemná motorika bývá špatná.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sychické změny…"/>
          <p:cNvSpPr txBox="1"/>
          <p:nvPr/>
        </p:nvSpPr>
        <p:spPr>
          <a:xfrm>
            <a:off x="827087" y="549275"/>
            <a:ext cx="7273926" cy="5456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Psychické změny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Nadbytečný chromozom v každé buňce způsobuje disharmonii organismu a s tím je spojen pomalejší vývoj buněk i celého jedince.  Má také na svědomí i mentální opoždění různého stupně. Každý jedinec se však s tímto genetickým znevýhodněním vyrovná po svém, každý jedinec je osobnost a unikát.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Nejčastěji je přítomna lehká (IQ mezi 50 a 70 body) nebo střední (IQ mezi 35 a 50 body) mentální retardace.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Mentální retardace je vývojová porucha rozumových schopností demonstrujících se především snížením kognitivních, řečových, pohybových a sociálních schopností.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Vyznačují se výrazovou chudostí, patlavostí a huhňavostí. I to lze dnes logopedickou péčí velmi zlepšit.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ocioekonomické změny…"/>
          <p:cNvSpPr txBox="1"/>
          <p:nvPr/>
        </p:nvSpPr>
        <p:spPr>
          <a:xfrm>
            <a:off x="827087" y="549275"/>
            <a:ext cx="4537076" cy="554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Socioekonomické změny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Je prokázáno, že osoby s Downovým syndromem dosahují nejlepších výsledků v láskyplném a stimulujícím prostředí svých rodin. 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V oblasti emocionální a sociální děti často výrazně předčí své vrstevníky, tyto děti jsou velmi milé a „rozdávají“ lásku.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U mentální retardace těžšího stupně je horší socializace. Nicméně tyto děti dnes jsou schopny samostatného bydlení a chodí do práce.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</p:txBody>
      </p:sp>
      <p:pic>
        <p:nvPicPr>
          <p:cNvPr id="145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5" y="836612"/>
            <a:ext cx="3209925" cy="4810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port pro děti s DS…"/>
          <p:cNvSpPr txBox="1"/>
          <p:nvPr/>
        </p:nvSpPr>
        <p:spPr>
          <a:xfrm>
            <a:off x="827087" y="549275"/>
            <a:ext cx="7273926" cy="370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Sport pro děti s DS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Děti s Downovým syndromem se při správném vedení naučí vše podstatné - samoobsluhu, čtení a psaní, zapojují se aktivně do rodinného života, </a:t>
            </a:r>
            <a:r>
              <a:rPr b="1"/>
              <a:t>praktikují různé sporty</a:t>
            </a:r>
            <a:r>
              <a:t>, hrají na hudební nástroje, mohou si osvojit tanec a řadu dalších dovedností. 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Obvykle to ale trvá déle a stojí to větší úsilí, práci a neustálé opakování i proto jsem si vybrala věkovou skupinu 6-10 let.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</p:txBody>
      </p:sp>
      <p:pic>
        <p:nvPicPr>
          <p:cNvPr id="15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3500437"/>
            <a:ext cx="1584325" cy="259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9975" y="3411537"/>
            <a:ext cx="2525713" cy="142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0787" y="3435350"/>
            <a:ext cx="1681163" cy="298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32137" y="5026025"/>
            <a:ext cx="2525713" cy="142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yklistika…"/>
          <p:cNvSpPr txBox="1"/>
          <p:nvPr/>
        </p:nvSpPr>
        <p:spPr>
          <a:xfrm>
            <a:off x="827087" y="549275"/>
            <a:ext cx="7273926" cy="6344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Cyklistika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Jízda na kole slouží k rekreačním, sportovním, turistickým nebo také dopravním účelům a má pozitivní vliv na lidské zdraví.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Vliv na člověka: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posílení kardiovaskulárního systému a tím slouží jako prevence před srdečním infarktem, mozkovou mrtvicí a vysokým tlakem;</a:t>
            </a:r>
          </a:p>
          <a:p>
            <a:pPr lvl="1" marL="285750" indent="171450" algn="just">
              <a:lnSpc>
                <a:spcPct val="90000"/>
              </a:lnSpc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zlepšuje tělesnou zdatnost;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je aerobním cvičením, které zapojuje hlavní svalové skupiny nejen v nohách;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způsobuje zvýšení tepové frekvence a respirace;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nezapojuje se celá váha těla, tudíž je menší zátěž na klouby, tudíž velmi vhodná pro rehabilitaci po kloubních onemocněních.</a:t>
            </a:r>
          </a:p>
          <a:p>
            <a:pPr lvl="1" marL="742950" indent="-285750"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Pozitivní vliv na životní prostředí!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yklistika…"/>
          <p:cNvSpPr txBox="1"/>
          <p:nvPr/>
        </p:nvSpPr>
        <p:spPr>
          <a:xfrm>
            <a:off x="827087" y="549275"/>
            <a:ext cx="7273926" cy="6133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u="sng">
                <a:solidFill>
                  <a:srgbClr val="08080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Cyklistika</a:t>
            </a: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/>
            <a:endParaRPr sz="3600" u="sng">
              <a:solidFill>
                <a:srgbClr val="080808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Koordinační schopnosti dětí s DS mají velký nárůst okolo 6-11 let, tudíž v tomto věku je nutné tyto schopnosti trénovat.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Vzhledem ke sklonům k obezitě je vhodné kromě jídelníčku zařazovat i pohyb na čerstvém vzduchu, což nám cyklistika velmi dobře umožňuje.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Vzhledem k motorickým schopnostem trvá některým dětem déle naučit se ovládat rovnováhu = používání balančních koleček.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U dětí s DS je také důležité trénovat</a:t>
            </a:r>
          </a:p>
          <a:p>
            <a:pPr algn="just">
              <a:lnSpc>
                <a:spcPct val="90000"/>
              </a:lnSpc>
              <a:defRPr sz="1600"/>
            </a:pPr>
            <a:r>
              <a:t>    pozornost. Mají často problém se sou-</a:t>
            </a:r>
          </a:p>
          <a:p>
            <a:pPr algn="just">
              <a:lnSpc>
                <a:spcPct val="90000"/>
              </a:lnSpc>
              <a:defRPr sz="1600"/>
            </a:pPr>
            <a:r>
              <a:t>    středěním, což může být v dnešním</a:t>
            </a:r>
          </a:p>
          <a:p>
            <a:pPr algn="just">
              <a:lnSpc>
                <a:spcPct val="90000"/>
              </a:lnSpc>
              <a:defRPr sz="1600"/>
            </a:pPr>
            <a:r>
              <a:t>    provozu, i na cyklostezkách, nebez-</a:t>
            </a:r>
          </a:p>
          <a:p>
            <a:pPr algn="just">
              <a:lnSpc>
                <a:spcPct val="90000"/>
              </a:lnSpc>
              <a:defRPr sz="1600"/>
            </a:pPr>
            <a:r>
              <a:t>    pečné.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  <a:r>
              <a:t>Pozor na znalost dopravních předpisů </a:t>
            </a:r>
          </a:p>
          <a:p>
            <a:pPr algn="just">
              <a:lnSpc>
                <a:spcPct val="90000"/>
              </a:lnSpc>
              <a:defRPr sz="1600"/>
            </a:pPr>
            <a:r>
              <a:t>    a na bezpečnost provozu!!!</a:t>
            </a: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  <a:p>
            <a:pPr algn="just">
              <a:lnSpc>
                <a:spcPct val="90000"/>
              </a:lnSpc>
              <a:buSzPct val="100000"/>
              <a:buFont typeface="Courier New"/>
              <a:buChar char="o"/>
              <a:defRPr sz="1600"/>
            </a:pPr>
          </a:p>
        </p:txBody>
      </p:sp>
      <p:pic>
        <p:nvPicPr>
          <p:cNvPr id="16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8625" y="3789362"/>
            <a:ext cx="2159000" cy="2732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Arkýř">
  <a:themeElements>
    <a:clrScheme name="Arkýř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rkýř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rkýř">
  <a:themeElements>
    <a:clrScheme name="Arkýř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rkýř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