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6" r:id="rId4"/>
    <p:sldId id="267" r:id="rId5"/>
    <p:sldId id="268" r:id="rId6"/>
    <p:sldId id="258" r:id="rId7"/>
    <p:sldId id="259" r:id="rId8"/>
    <p:sldId id="269" r:id="rId9"/>
    <p:sldId id="260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4660"/>
  </p:normalViewPr>
  <p:slideViewPr>
    <p:cSldViewPr>
      <p:cViewPr>
        <p:scale>
          <a:sx n="75" d="100"/>
          <a:sy n="75" d="100"/>
        </p:scale>
        <p:origin x="-110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E1F085D-B171-4290-994F-1D763A468D87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236472-330E-4CE1-8E36-E1D8F982DB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  <p:sndAc>
          <p:stSnd>
            <p:snd r:embed="rId1" name="wind.wav"/>
          </p:stSnd>
        </p:sndAc>
      </p:transition>
    </mc:Choice>
    <mc:Fallback xmlns="">
      <p:transition spd="slow">
        <p:circle/>
        <p:sndAc>
          <p:stSnd>
            <p:snd r:embed="rId4" name="wind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F085D-B171-4290-994F-1D763A468D87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236472-330E-4CE1-8E36-E1D8F982DB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  <p:sndAc>
          <p:stSnd>
            <p:snd r:embed="rId1" name="wind.wav"/>
          </p:stSnd>
        </p:sndAc>
      </p:transition>
    </mc:Choice>
    <mc:Fallback xmlns="">
      <p:transition spd="slow">
        <p:circle/>
        <p:sndAc>
          <p:stSnd>
            <p:snd r:embed="rId3" name="wind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F085D-B171-4290-994F-1D763A468D87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236472-330E-4CE1-8E36-E1D8F982DB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  <p:sndAc>
          <p:stSnd>
            <p:snd r:embed="rId1" name="wind.wav"/>
          </p:stSnd>
        </p:sndAc>
      </p:transition>
    </mc:Choice>
    <mc:Fallback xmlns="">
      <p:transition spd="slow">
        <p:circle/>
        <p:sndAc>
          <p:stSnd>
            <p:snd r:embed="rId3" name="wind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F085D-B171-4290-994F-1D763A468D87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236472-330E-4CE1-8E36-E1D8F982DB6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  <p:sndAc>
          <p:stSnd>
            <p:snd r:embed="rId1" name="wind.wav"/>
          </p:stSnd>
        </p:sndAc>
      </p:transition>
    </mc:Choice>
    <mc:Fallback xmlns="">
      <p:transition spd="slow">
        <p:circle/>
        <p:sndAc>
          <p:stSnd>
            <p:snd r:embed="rId3" name="wind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F085D-B171-4290-994F-1D763A468D87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236472-330E-4CE1-8E36-E1D8F982DB6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  <p:sndAc>
          <p:stSnd>
            <p:snd r:embed="rId1" name="wind.wav"/>
          </p:stSnd>
        </p:sndAc>
      </p:transition>
    </mc:Choice>
    <mc:Fallback xmlns="">
      <p:transition spd="slow">
        <p:circle/>
        <p:sndAc>
          <p:stSnd>
            <p:snd r:embed="rId3" name="wind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F085D-B171-4290-994F-1D763A468D87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236472-330E-4CE1-8E36-E1D8F982DB6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  <p:sndAc>
          <p:stSnd>
            <p:snd r:embed="rId1" name="wind.wav"/>
          </p:stSnd>
        </p:sndAc>
      </p:transition>
    </mc:Choice>
    <mc:Fallback xmlns="">
      <p:transition spd="slow">
        <p:circle/>
        <p:sndAc>
          <p:stSnd>
            <p:snd r:embed="rId3" name="wind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F085D-B171-4290-994F-1D763A468D87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236472-330E-4CE1-8E36-E1D8F982DB6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  <p:sndAc>
          <p:stSnd>
            <p:snd r:embed="rId1" name="wind.wav"/>
          </p:stSnd>
        </p:sndAc>
      </p:transition>
    </mc:Choice>
    <mc:Fallback xmlns="">
      <p:transition spd="slow">
        <p:circle/>
        <p:sndAc>
          <p:stSnd>
            <p:snd r:embed="rId3" name="wind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F085D-B171-4290-994F-1D763A468D87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236472-330E-4CE1-8E36-E1D8F982DB68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  <p:sndAc>
          <p:stSnd>
            <p:snd r:embed="rId1" name="wind.wav"/>
          </p:stSnd>
        </p:sndAc>
      </p:transition>
    </mc:Choice>
    <mc:Fallback xmlns="">
      <p:transition spd="slow">
        <p:circle/>
        <p:sndAc>
          <p:stSnd>
            <p:snd r:embed="rId3" name="wind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F085D-B171-4290-994F-1D763A468D87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236472-330E-4CE1-8E36-E1D8F982DB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  <p:sndAc>
          <p:stSnd>
            <p:snd r:embed="rId1" name="wind.wav"/>
          </p:stSnd>
        </p:sndAc>
      </p:transition>
    </mc:Choice>
    <mc:Fallback xmlns="">
      <p:transition spd="slow">
        <p:circle/>
        <p:sndAc>
          <p:stSnd>
            <p:snd r:embed="rId3" name="wind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E1F085D-B171-4290-994F-1D763A468D87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236472-330E-4CE1-8E36-E1D8F982DB6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  <p:sndAc>
          <p:stSnd>
            <p:snd r:embed="rId1" name="wind.wav"/>
          </p:stSnd>
        </p:sndAc>
      </p:transition>
    </mc:Choice>
    <mc:Fallback xmlns="">
      <p:transition spd="slow">
        <p:circle/>
        <p:sndAc>
          <p:stSnd>
            <p:snd r:embed="rId3" name="wind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E1F085D-B171-4290-994F-1D763A468D87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236472-330E-4CE1-8E36-E1D8F982DB6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  <p:sndAc>
          <p:stSnd>
            <p:snd r:embed="rId1" name="wind.wav"/>
          </p:stSnd>
        </p:sndAc>
      </p:transition>
    </mc:Choice>
    <mc:Fallback xmlns="">
      <p:transition spd="slow">
        <p:circle/>
        <p:sndAc>
          <p:stSnd>
            <p:snd r:embed="rId4" name="wind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E1F085D-B171-4290-994F-1D763A468D87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B236472-330E-4CE1-8E36-E1D8F982DB6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circle/>
        <p:sndAc>
          <p:stSnd>
            <p:snd r:embed="rId13" name="wind.wav"/>
          </p:stSnd>
        </p:sndAc>
      </p:transition>
    </mc:Choice>
    <mc:Fallback xmlns="">
      <p:transition spd="slow">
        <p:circle/>
        <p:sndAc>
          <p:stSnd>
            <p:snd r:embed="rId15" name="wind.wav"/>
          </p:stSnd>
        </p:sndAc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2396479"/>
          </a:xfrm>
        </p:spPr>
        <p:txBody>
          <a:bodyPr>
            <a:normAutofit/>
          </a:bodyPr>
          <a:lstStyle/>
          <a:p>
            <a:pPr algn="ctr"/>
            <a:r>
              <a:rPr lang="cs-CZ" sz="7200" dirty="0" smtClean="0">
                <a:solidFill>
                  <a:schemeClr val="accent6">
                    <a:lumMod val="75000"/>
                  </a:schemeClr>
                </a:solidFill>
              </a:rPr>
              <a:t>Rekreace a věk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5013176"/>
            <a:ext cx="7772400" cy="1199704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sz="2400" dirty="0" smtClean="0">
                <a:solidFill>
                  <a:srgbClr val="FFC000"/>
                </a:solidFill>
              </a:rPr>
              <a:t>Vypracoval: </a:t>
            </a:r>
            <a:r>
              <a:rPr lang="cs-CZ" sz="2400" dirty="0">
                <a:solidFill>
                  <a:srgbClr val="FFC000"/>
                </a:solidFill>
              </a:rPr>
              <a:t>M</a:t>
            </a:r>
            <a:r>
              <a:rPr lang="cs-CZ" sz="2400" dirty="0" smtClean="0">
                <a:solidFill>
                  <a:srgbClr val="FFC000"/>
                </a:solidFill>
              </a:rPr>
              <a:t>arcel Palát, Huni – PVA3</a:t>
            </a:r>
          </a:p>
          <a:p>
            <a:endParaRPr lang="cs-CZ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322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  <p:sndAc>
          <p:stSnd>
            <p:snd r:embed="rId2" name="wind.wav"/>
          </p:stSnd>
        </p:sndAc>
      </p:transition>
    </mc:Choice>
    <mc:Fallback xmlns="">
      <p:transition spd="slow">
        <p:circle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8147248" cy="4525963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cs-CZ" u="sng" dirty="0"/>
              <a:t>Zájmové činnosti</a:t>
            </a:r>
            <a:r>
              <a:rPr lang="cs-CZ" dirty="0"/>
              <a:t> - cílevědomé aktivity zaměřené na uspokojování a rozvíjení potřeb, zájmů a </a:t>
            </a:r>
            <a:r>
              <a:rPr lang="cs-CZ" dirty="0" smtClean="0"/>
              <a:t>schopností</a:t>
            </a:r>
            <a:r>
              <a:rPr lang="cs-CZ" dirty="0"/>
              <a:t>, rozvíjí samostatnost, tvořivost, zdravou společenskou aktivitu, plní funkci výchovnou i </a:t>
            </a:r>
            <a:r>
              <a:rPr lang="cs-CZ" dirty="0" smtClean="0"/>
              <a:t>vzdělávací.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 marL="109728" indent="0">
              <a:buNone/>
            </a:pPr>
            <a:r>
              <a:rPr lang="cs-CZ" u="sng" dirty="0" smtClean="0"/>
              <a:t>Funkce </a:t>
            </a:r>
            <a:r>
              <a:rPr lang="cs-CZ" u="sng" dirty="0"/>
              <a:t>zájmových činností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M</a:t>
            </a:r>
            <a:r>
              <a:rPr lang="cs-CZ" dirty="0" smtClean="0"/>
              <a:t>ladší </a:t>
            </a:r>
            <a:r>
              <a:rPr lang="cs-CZ" dirty="0"/>
              <a:t>školní věk – činnosti, kde se mění nejenom jejich obsah ale i prostředí ve kterém probíhají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Starší </a:t>
            </a:r>
            <a:r>
              <a:rPr lang="cs-CZ" dirty="0"/>
              <a:t>školní věk – vedeme k výběru specializovanějších činností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D</a:t>
            </a:r>
            <a:r>
              <a:rPr lang="cs-CZ" dirty="0" smtClean="0"/>
              <a:t>ospívající </a:t>
            </a:r>
            <a:r>
              <a:rPr lang="cs-CZ" dirty="0"/>
              <a:t>– intenzivní prožitek, věnují zájmům množství </a:t>
            </a:r>
            <a:r>
              <a:rPr lang="cs-CZ" dirty="0" smtClean="0"/>
              <a:t>času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Činnosti a věkové rozhraní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1650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  <p:sndAc>
          <p:stSnd>
            <p:snd r:embed="rId2" name="wind.wav"/>
          </p:stSnd>
        </p:sndAc>
      </p:transition>
    </mc:Choice>
    <mc:Fallback xmlns="">
      <p:transition spd="slow">
        <p:circle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8003232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Společenskovědní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Pracovně technické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Přírodovědné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E</a:t>
            </a:r>
            <a:r>
              <a:rPr lang="cs-CZ" dirty="0" smtClean="0"/>
              <a:t>steticko </a:t>
            </a:r>
            <a:r>
              <a:rPr lang="cs-CZ" dirty="0"/>
              <a:t>výchovné (výtvarné, </a:t>
            </a:r>
            <a:r>
              <a:rPr lang="cs-CZ" dirty="0" smtClean="0"/>
              <a:t>literárně-dramatické)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T</a:t>
            </a:r>
            <a:r>
              <a:rPr lang="cs-CZ" dirty="0" smtClean="0"/>
              <a:t>ělovýchovné, sportovní, turistické </a:t>
            </a:r>
            <a:endParaRPr lang="cs-CZ" dirty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/>
              <a:t>Rozvíjí celou osobnost, působí motivačně a podporují seberealizaci.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Zájmové činnosti</a:t>
            </a:r>
          </a:p>
        </p:txBody>
      </p:sp>
    </p:spTree>
    <p:extLst>
      <p:ext uri="{BB962C8B-B14F-4D97-AF65-F5344CB8AC3E}">
        <p14:creationId xmlns:p14="http://schemas.microsoft.com/office/powerpoint/2010/main" val="205341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  <p:sndAc>
          <p:stSnd>
            <p:snd r:embed="rId2" name="wind.wav"/>
          </p:stSnd>
        </p:sndAc>
      </p:transition>
    </mc:Choice>
    <mc:Fallback xmlns="">
      <p:transition spd="slow">
        <p:circle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467544" y="1628800"/>
            <a:ext cx="8147248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cs-CZ" sz="2400" dirty="0" smtClean="0"/>
          </a:p>
          <a:p>
            <a:pPr>
              <a:buFont typeface="Wingdings" pitchFamily="2" charset="2"/>
              <a:buChar char="Ø"/>
            </a:pPr>
            <a:r>
              <a:rPr lang="cs-CZ" sz="2400" dirty="0"/>
              <a:t>Z</a:t>
            </a:r>
            <a:r>
              <a:rPr lang="cs-CZ" sz="2400" dirty="0" smtClean="0"/>
              <a:t>ískávání </a:t>
            </a:r>
            <a:r>
              <a:rPr lang="cs-CZ" sz="2400" dirty="0"/>
              <a:t>zkušeností a vědomostí při praktické </a:t>
            </a:r>
            <a:r>
              <a:rPr lang="cs-CZ" sz="2400" dirty="0" smtClean="0"/>
              <a:t>činnosti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/>
              <a:t>J</a:t>
            </a:r>
            <a:r>
              <a:rPr lang="cs-CZ" sz="2400" dirty="0" smtClean="0"/>
              <a:t>ednodušší </a:t>
            </a:r>
            <a:r>
              <a:rPr lang="cs-CZ" sz="2400" dirty="0"/>
              <a:t>motivace – činnosti jsou přitažlivé již samy o sobě, což usnadňuje osvojování vědomostí a </a:t>
            </a:r>
            <a:r>
              <a:rPr lang="cs-CZ" sz="2400" dirty="0" smtClean="0"/>
              <a:t>dovedností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Pedagog </a:t>
            </a:r>
            <a:r>
              <a:rPr lang="cs-CZ" sz="2400" dirty="0"/>
              <a:t>mimo vyučování je především rádcem, inspirátorem, kamarádem, </a:t>
            </a:r>
            <a:r>
              <a:rPr lang="cs-CZ" sz="2400" dirty="0" smtClean="0"/>
              <a:t>který společně s žáky prožívá radosti, neúspěchy</a:t>
            </a:r>
            <a:r>
              <a:rPr lang="cs-CZ" sz="2400" dirty="0"/>
              <a:t>, povzbuzuje, přiměřeně </a:t>
            </a:r>
            <a:r>
              <a:rPr lang="cs-CZ" sz="2400" dirty="0" smtClean="0"/>
              <a:t>kritizuje</a:t>
            </a:r>
            <a:endParaRPr lang="cs-CZ" sz="24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Zvláštnosti výchovy mimo </a:t>
            </a:r>
            <a:r>
              <a:rPr lang="cs-CZ" dirty="0" smtClean="0">
                <a:solidFill>
                  <a:srgbClr val="FFC000"/>
                </a:solidFill>
              </a:rPr>
              <a:t>vyučování</a:t>
            </a:r>
            <a:endParaRPr lang="cs-CZ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83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  <p:sndAc>
          <p:stSnd>
            <p:snd r:embed="rId2" name="wind.wav"/>
          </p:stSnd>
        </p:sndAc>
      </p:transition>
    </mc:Choice>
    <mc:Fallback xmlns="">
      <p:transition spd="slow">
        <p:circle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8147248" cy="4525963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endParaRPr lang="cs-CZ" u="sng" dirty="0" smtClean="0"/>
          </a:p>
          <a:p>
            <a:pPr>
              <a:buFont typeface="Wingdings" pitchFamily="2" charset="2"/>
              <a:buChar char="Ø"/>
            </a:pPr>
            <a:r>
              <a:rPr lang="cs-CZ" u="sng" dirty="0" smtClean="0"/>
              <a:t>Rodina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dirty="0" smtClean="0"/>
              <a:t>jejím zájmem by měla být snaha k realizaci </a:t>
            </a:r>
            <a:r>
              <a:rPr lang="cs-CZ" dirty="0"/>
              <a:t>společných </a:t>
            </a:r>
            <a:r>
              <a:rPr lang="cs-CZ" dirty="0" smtClean="0"/>
              <a:t>aktivit a vzájemná podpora v uskutečňování různých činností vycházejících z vlastních potřeb a také z hlediska sociálního </a:t>
            </a:r>
            <a:r>
              <a:rPr lang="cs-CZ" dirty="0" smtClean="0"/>
              <a:t>zázemí, společenského začlenění a uplatnění se, </a:t>
            </a:r>
          </a:p>
          <a:p>
            <a:pPr marL="109728" indent="0"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u="sng" dirty="0" smtClean="0"/>
              <a:t>Školská zařízení</a:t>
            </a:r>
            <a:r>
              <a:rPr lang="cs-CZ" dirty="0" smtClean="0"/>
              <a:t> - školní </a:t>
            </a:r>
            <a:r>
              <a:rPr lang="cs-CZ" dirty="0"/>
              <a:t>družiny, kluby, střediska volného </a:t>
            </a:r>
            <a:r>
              <a:rPr lang="cs-CZ" dirty="0" smtClean="0"/>
              <a:t>času, domy </a:t>
            </a:r>
            <a:r>
              <a:rPr lang="cs-CZ" dirty="0"/>
              <a:t>dětí a mládeže, základní umělecké školy  </a:t>
            </a:r>
          </a:p>
          <a:p>
            <a:pPr marL="109728" indent="0">
              <a:buNone/>
            </a:pPr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u="sng" dirty="0" smtClean="0"/>
              <a:t>Další </a:t>
            </a:r>
            <a:r>
              <a:rPr lang="cs-CZ" u="sng" dirty="0"/>
              <a:t>subjekty pracující s dětmi ve volném čase</a:t>
            </a:r>
            <a:r>
              <a:rPr lang="cs-CZ" dirty="0"/>
              <a:t> – Junák, Pionýr, Sokol, církevní organizace, občanská sdružení, tělovýchovné a sportovní organizace, kulturní a osvětová zařízení (knihovny)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Zařízení pro výchovu mimo vyučování</a:t>
            </a:r>
          </a:p>
        </p:txBody>
      </p:sp>
    </p:spTree>
    <p:extLst>
      <p:ext uri="{BB962C8B-B14F-4D97-AF65-F5344CB8AC3E}">
        <p14:creationId xmlns:p14="http://schemas.microsoft.com/office/powerpoint/2010/main" val="918357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  <p:sndAc>
          <p:stSnd>
            <p:snd r:embed="rId2" name="wind.wav"/>
          </p:stSnd>
        </p:sndAc>
      </p:transition>
    </mc:Choice>
    <mc:Fallback xmlns="">
      <p:transition spd="slow">
        <p:circle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Základní činnosti člověka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5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8219256" cy="4525963"/>
          </a:xfrm>
        </p:spPr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cs-CZ" dirty="0"/>
              <a:t>Čtyři základní činnosti, které realizuje člověk: </a:t>
            </a: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 </a:t>
            </a:r>
            <a:r>
              <a:rPr lang="cs-CZ" dirty="0" smtClean="0"/>
              <a:t>HRA </a:t>
            </a:r>
            <a:r>
              <a:rPr lang="cs-CZ" dirty="0"/>
              <a:t>- dominantní v dětství </a:t>
            </a: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 </a:t>
            </a:r>
            <a:r>
              <a:rPr lang="cs-CZ" dirty="0" smtClean="0"/>
              <a:t>UČENÍ </a:t>
            </a:r>
            <a:r>
              <a:rPr lang="cs-CZ" dirty="0"/>
              <a:t>- dominuje s přechodem do školy </a:t>
            </a: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 </a:t>
            </a:r>
            <a:r>
              <a:rPr lang="cs-CZ" dirty="0" smtClean="0"/>
              <a:t>PRÁCE </a:t>
            </a:r>
            <a:r>
              <a:rPr lang="cs-CZ" dirty="0"/>
              <a:t>– dominuje při vstupu do zaměstnání </a:t>
            </a: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 </a:t>
            </a:r>
            <a:r>
              <a:rPr lang="cs-CZ" dirty="0" smtClean="0"/>
              <a:t>ČINNOSTI VE VOLNÉM ČASE </a:t>
            </a:r>
            <a:r>
              <a:rPr lang="cs-CZ" dirty="0"/>
              <a:t>– čas, který každý využívá po svém, po splnění povinností (škola, práce)  </a:t>
            </a:r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/>
              <a:t>Jednotlivé činnosti se v průběhu života prolínají.  </a:t>
            </a:r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i="1" dirty="0"/>
              <a:t>„Hra je jedním ze svorníků, která spojují jednotlivá vývojová období lidského </a:t>
            </a:r>
            <a:r>
              <a:rPr lang="cs-CZ" i="1" dirty="0" smtClean="0"/>
              <a:t>života </a:t>
            </a:r>
            <a:r>
              <a:rPr lang="cs-CZ" i="1" dirty="0"/>
              <a:t>v jeden celek.“ </a:t>
            </a:r>
            <a:endParaRPr lang="cs-CZ" i="1" dirty="0" smtClean="0"/>
          </a:p>
          <a:p>
            <a:pPr marL="109728" indent="0">
              <a:buNone/>
            </a:pPr>
            <a:r>
              <a:rPr lang="cs-CZ" dirty="0"/>
              <a:t>	</a:t>
            </a:r>
            <a:r>
              <a:rPr lang="cs-CZ" dirty="0" smtClean="0"/>
              <a:t>					Zdeněk Matějček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871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  <p:sndAc>
          <p:stSnd>
            <p:snd r:embed="rId2" name="wind.wav"/>
          </p:stSnd>
        </p:sndAc>
      </p:transition>
    </mc:Choice>
    <mc:Fallback xmlns="">
      <p:transition spd="slow">
        <p:circle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8291264" cy="4525963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cs-CZ" u="sng" dirty="0"/>
              <a:t>Hra</a:t>
            </a:r>
            <a:r>
              <a:rPr lang="cs-CZ" dirty="0"/>
              <a:t> 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má </a:t>
            </a:r>
            <a:r>
              <a:rPr lang="cs-CZ" dirty="0"/>
              <a:t>pro dítě nezastupitelnou </a:t>
            </a:r>
            <a:r>
              <a:rPr lang="cs-CZ" dirty="0" smtClean="0"/>
              <a:t>roli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velká </a:t>
            </a:r>
            <a:r>
              <a:rPr lang="cs-CZ" dirty="0"/>
              <a:t>fantazie - ožívají věci, nic není </a:t>
            </a:r>
            <a:r>
              <a:rPr lang="cs-CZ" dirty="0" smtClean="0"/>
              <a:t>nemožné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učí </a:t>
            </a:r>
            <a:r>
              <a:rPr lang="cs-CZ" dirty="0"/>
              <a:t>se vzorce chování (hra na maminku, doktora</a:t>
            </a:r>
            <a:r>
              <a:rPr lang="cs-CZ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dirty="0"/>
              <a:t>rozvíjí své rozumové schopnosti a emoce.  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u="sng" dirty="0"/>
              <a:t>Hra v předškolním </a:t>
            </a:r>
            <a:r>
              <a:rPr lang="cs-CZ" u="sng" dirty="0" smtClean="0"/>
              <a:t>období</a:t>
            </a:r>
            <a:r>
              <a:rPr lang="cs-CZ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základy </a:t>
            </a:r>
            <a:r>
              <a:rPr lang="cs-CZ" dirty="0"/>
              <a:t>přátelských </a:t>
            </a:r>
            <a:r>
              <a:rPr lang="cs-CZ" dirty="0" smtClean="0"/>
              <a:t>vztahů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překonání </a:t>
            </a:r>
            <a:r>
              <a:rPr lang="cs-CZ" dirty="0"/>
              <a:t>události, které není dítě rozumem schopné </a:t>
            </a:r>
            <a:r>
              <a:rPr lang="cs-CZ" dirty="0" smtClean="0"/>
              <a:t>pochopit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učí </a:t>
            </a:r>
            <a:r>
              <a:rPr lang="cs-CZ" dirty="0"/>
              <a:t>se vžívat do pocitů jiných lidí </a:t>
            </a: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 </a:t>
            </a:r>
          </a:p>
          <a:p>
            <a:pPr marL="109728" indent="0">
              <a:buNone/>
            </a:pPr>
            <a:r>
              <a:rPr lang="cs-CZ" u="sng" dirty="0" smtClean="0"/>
              <a:t>Hra ve školním období</a:t>
            </a:r>
            <a:r>
              <a:rPr lang="cs-CZ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více se podobá reálné situaci, ubývá fantazijních her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složitější pravidla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Základní činnosti </a:t>
            </a:r>
            <a:r>
              <a:rPr lang="cs-CZ" dirty="0" smtClean="0">
                <a:solidFill>
                  <a:srgbClr val="FFC000"/>
                </a:solidFill>
              </a:rPr>
              <a:t>člověka - HRA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8657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  <p:sndAc>
          <p:stSnd>
            <p:snd r:embed="rId2" name="wind.wav"/>
          </p:stSnd>
        </p:sndAc>
      </p:transition>
    </mc:Choice>
    <mc:Fallback xmlns="">
      <p:transition spd="slow">
        <p:circle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8291264" cy="4525963"/>
          </a:xfrm>
        </p:spPr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cs-CZ" u="sng" dirty="0"/>
              <a:t>Učení</a:t>
            </a:r>
            <a:r>
              <a:rPr lang="cs-CZ" dirty="0"/>
              <a:t> 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získávání </a:t>
            </a:r>
            <a:r>
              <a:rPr lang="cs-CZ" dirty="0"/>
              <a:t>a předávání zkušeností, dovedností, návyků, schopností, znalostí, hodnot 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učením </a:t>
            </a:r>
            <a:r>
              <a:rPr lang="cs-CZ" dirty="0"/>
              <a:t>se rozvíjejí a proměňují </a:t>
            </a:r>
            <a:r>
              <a:rPr lang="cs-CZ" dirty="0" smtClean="0"/>
              <a:t>vrozené schopnosti </a:t>
            </a:r>
            <a:endParaRPr lang="cs-CZ" dirty="0"/>
          </a:p>
          <a:p>
            <a:pPr marL="109728" indent="0">
              <a:buNone/>
            </a:pPr>
            <a:r>
              <a:rPr lang="cs-CZ" dirty="0"/>
              <a:t> </a:t>
            </a:r>
            <a:endParaRPr lang="cs-CZ" dirty="0" smtClean="0"/>
          </a:p>
          <a:p>
            <a:pPr marL="109728" indent="0">
              <a:buNone/>
            </a:pPr>
            <a:r>
              <a:rPr lang="cs-CZ" u="sng" dirty="0" smtClean="0"/>
              <a:t>Učení </a:t>
            </a:r>
            <a:r>
              <a:rPr lang="cs-CZ" u="sng" dirty="0"/>
              <a:t>jako činnost lze rozlišit </a:t>
            </a:r>
            <a:r>
              <a:rPr lang="cs-CZ" u="sng" dirty="0" smtClean="0"/>
              <a:t>na</a:t>
            </a:r>
            <a:r>
              <a:rPr lang="cs-CZ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spontánní </a:t>
            </a:r>
            <a:r>
              <a:rPr lang="cs-CZ" dirty="0"/>
              <a:t>získávání vlastních zkušeností - učení </a:t>
            </a:r>
            <a:r>
              <a:rPr lang="cs-CZ" dirty="0" smtClean="0"/>
              <a:t>se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neformální </a:t>
            </a:r>
            <a:r>
              <a:rPr lang="cs-CZ" dirty="0"/>
              <a:t>předávání zvyklostí, dovedností a  hodnot v rodině a ve společnosti (zájmové činnosti a zájmové </a:t>
            </a:r>
            <a:r>
              <a:rPr lang="cs-CZ" dirty="0" smtClean="0"/>
              <a:t>instituce)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formální </a:t>
            </a:r>
            <a:r>
              <a:rPr lang="cs-CZ" dirty="0"/>
              <a:t>učení a vzdělávání ve škole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Základní činnosti člověka - </a:t>
            </a:r>
            <a:r>
              <a:rPr lang="cs-CZ" dirty="0" smtClean="0">
                <a:solidFill>
                  <a:srgbClr val="FFC000"/>
                </a:solidFill>
              </a:rPr>
              <a:t>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3020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  <p:sndAc>
          <p:stSnd>
            <p:snd r:embed="rId2" name="wind.wav"/>
          </p:stSnd>
        </p:sndAc>
      </p:transition>
    </mc:Choice>
    <mc:Fallback xmlns="">
      <p:transition spd="slow">
        <p:circle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8291264" cy="4525963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endParaRPr lang="cs-CZ" u="sng" dirty="0" smtClean="0"/>
          </a:p>
          <a:p>
            <a:pPr marL="109728" indent="0">
              <a:buNone/>
            </a:pPr>
            <a:r>
              <a:rPr lang="cs-CZ" u="sng" dirty="0" smtClean="0"/>
              <a:t>Práce</a:t>
            </a:r>
            <a:r>
              <a:rPr lang="cs-CZ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Tělesná </a:t>
            </a:r>
            <a:r>
              <a:rPr lang="cs-CZ" dirty="0"/>
              <a:t>nebo duševní činnost 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C</a:t>
            </a:r>
            <a:r>
              <a:rPr lang="cs-CZ" dirty="0" smtClean="0"/>
              <a:t>ílem </a:t>
            </a:r>
            <a:r>
              <a:rPr lang="cs-CZ" dirty="0"/>
              <a:t>je uspokojování materiálních a duchovních potřeb člověka, je zaměřená na výdělek, výživu a uspokojení </a:t>
            </a:r>
            <a:r>
              <a:rPr lang="cs-CZ" dirty="0" smtClean="0"/>
              <a:t>potřeb</a:t>
            </a:r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r>
              <a:rPr lang="cs-CZ" u="sng" dirty="0" smtClean="0"/>
              <a:t>V </a:t>
            </a:r>
            <a:r>
              <a:rPr lang="cs-CZ" u="sng" dirty="0"/>
              <a:t>průběhu pracovní činnosti se u člověka </a:t>
            </a:r>
            <a:r>
              <a:rPr lang="cs-CZ" u="sng" dirty="0" smtClean="0"/>
              <a:t>rozvíjí</a:t>
            </a:r>
            <a:r>
              <a:rPr lang="cs-CZ" dirty="0" smtClean="0"/>
              <a:t>  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V</a:t>
            </a:r>
            <a:r>
              <a:rPr lang="cs-CZ" dirty="0" smtClean="0"/>
              <a:t>ědomosti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Schopnosti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Dovednosti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Ž</a:t>
            </a:r>
            <a:r>
              <a:rPr lang="cs-CZ" dirty="0" smtClean="0"/>
              <a:t>ivotní </a:t>
            </a:r>
            <a:r>
              <a:rPr lang="cs-CZ" dirty="0"/>
              <a:t>postoj 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/>
              <a:t>C</a:t>
            </a:r>
            <a:r>
              <a:rPr lang="cs-CZ" dirty="0" smtClean="0"/>
              <a:t>harakterové </a:t>
            </a:r>
            <a:r>
              <a:rPr lang="cs-CZ" dirty="0"/>
              <a:t>a fyzické vlastnosti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Základní činnosti </a:t>
            </a:r>
            <a:r>
              <a:rPr lang="cs-CZ" dirty="0" smtClean="0">
                <a:solidFill>
                  <a:srgbClr val="FFC000"/>
                </a:solidFill>
              </a:rPr>
              <a:t>člověka -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2101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  <p:sndAc>
          <p:stSnd>
            <p:snd r:embed="rId2" name="wind.wav"/>
          </p:stSnd>
        </p:sndAc>
      </p:transition>
    </mc:Choice>
    <mc:Fallback xmlns="">
      <p:transition spd="slow">
        <p:circle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8219256" cy="4525963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cs-CZ" dirty="0" smtClean="0"/>
              <a:t>doba</a:t>
            </a:r>
            <a:r>
              <a:rPr lang="cs-CZ" dirty="0"/>
              <a:t>, která zbývá po splnění povinností, oblast naší svobodné volby 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 smtClean="0"/>
              <a:t>činnosti</a:t>
            </a:r>
            <a:r>
              <a:rPr lang="cs-CZ" dirty="0"/>
              <a:t>, které vykonáváme dobrovolně, rádi, přinášejí nám radost a uspokojení. 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 smtClean="0"/>
              <a:t>škála </a:t>
            </a:r>
            <a:r>
              <a:rPr lang="cs-CZ" dirty="0"/>
              <a:t>činností spadajících do volného času, je velice široká a závisí na životním stylu, na hodnotové preferenci, na zájmech, které člověk má (péče o zahradu, vaření – pro někoho koníček, pro jiného povinnost) </a:t>
            </a:r>
            <a:endParaRPr lang="cs-CZ" dirty="0" smtClean="0"/>
          </a:p>
          <a:p>
            <a:pPr algn="just">
              <a:buFont typeface="Wingdings" pitchFamily="2" charset="2"/>
              <a:buChar char="Ø"/>
            </a:pPr>
            <a:r>
              <a:rPr lang="cs-CZ" dirty="0" smtClean="0"/>
              <a:t>zájmy </a:t>
            </a:r>
            <a:r>
              <a:rPr lang="cs-CZ" dirty="0"/>
              <a:t>mohou mnohdy pomoci (neúspěchy ve škole, nespokojenost v zaměstnání – realizace a úspěchy ve volném čase) 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 smtClean="0"/>
              <a:t>do </a:t>
            </a:r>
            <a:r>
              <a:rPr lang="cs-CZ" dirty="0"/>
              <a:t>volného času nepatří jídlo</a:t>
            </a:r>
            <a:r>
              <a:rPr lang="cs-CZ" dirty="0" smtClean="0"/>
              <a:t>, spánek, hygiena </a:t>
            </a:r>
            <a:endParaRPr lang="cs-CZ" dirty="0"/>
          </a:p>
          <a:p>
            <a:pPr algn="just">
              <a:buFont typeface="Wingdings" pitchFamily="2" charset="2"/>
              <a:buChar char="Ø"/>
            </a:pPr>
            <a:r>
              <a:rPr lang="cs-CZ" dirty="0" smtClean="0"/>
              <a:t>do </a:t>
            </a:r>
            <a:r>
              <a:rPr lang="cs-CZ" dirty="0"/>
              <a:t>volného času patří rekreace, odpočinek, zábava, zájmové činnosti, dobrovolné vzdělávání, společensky prospěšná činnost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Volný čas</a:t>
            </a:r>
            <a:endParaRPr lang="cs-CZ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690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  <p:sndAc>
          <p:stSnd>
            <p:snd r:embed="rId2" name="wind.wav"/>
          </p:stSnd>
        </p:sndAc>
      </p:transition>
    </mc:Choice>
    <mc:Fallback xmlns="">
      <p:transition spd="slow">
        <p:circle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8219256" cy="4525963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u="sng" dirty="0" smtClean="0"/>
              <a:t>Výchovná </a:t>
            </a:r>
            <a:r>
              <a:rPr lang="cs-CZ" u="sng" dirty="0"/>
              <a:t>a rozvojová </a:t>
            </a:r>
            <a:r>
              <a:rPr lang="cs-CZ" dirty="0"/>
              <a:t>- rozvoj schopností, dovedností, získávání nových návyků, vědomostí. 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u="sng" dirty="0" smtClean="0"/>
              <a:t>Zdravotní</a:t>
            </a:r>
            <a:r>
              <a:rPr lang="cs-CZ" dirty="0" smtClean="0"/>
              <a:t> </a:t>
            </a:r>
            <a:r>
              <a:rPr lang="cs-CZ" dirty="0"/>
              <a:t>- usměrňování režimu dne u dětí, vedení k pohybovým aktivitám, vedení k relaxaci, duševní rozvoj v sociálně příjemném a podnětném prostředí. 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u="sng" dirty="0" smtClean="0"/>
              <a:t>Sociální</a:t>
            </a:r>
            <a:r>
              <a:rPr lang="cs-CZ" dirty="0" smtClean="0"/>
              <a:t> </a:t>
            </a:r>
            <a:r>
              <a:rPr lang="cs-CZ" dirty="0"/>
              <a:t>- podpora sociálních vztahů, rozvoj kamarádství, pomoc při řešení konfliktů, rozvoj </a:t>
            </a:r>
            <a:r>
              <a:rPr lang="cs-CZ" dirty="0" smtClean="0"/>
              <a:t>komunikace.</a:t>
            </a:r>
          </a:p>
          <a:p>
            <a:pPr>
              <a:buFont typeface="Wingdings" pitchFamily="2" charset="2"/>
              <a:buChar char="Ø"/>
            </a:pPr>
            <a:r>
              <a:rPr lang="cs-CZ" u="sng" dirty="0" smtClean="0"/>
              <a:t>Preventivní</a:t>
            </a:r>
            <a:r>
              <a:rPr lang="cs-CZ" dirty="0" smtClean="0"/>
              <a:t> </a:t>
            </a:r>
            <a:r>
              <a:rPr lang="cs-CZ" dirty="0"/>
              <a:t>- prevence rizikového chování (násilí, šikana, drogová závislost, alkoholismus), pozitivní příklad pedagoga a vedení žáků k zájmu o nějakou oblast, posilování sebevědomí a </a:t>
            </a:r>
            <a:r>
              <a:rPr lang="cs-CZ" dirty="0" smtClean="0"/>
              <a:t>sebeuvědomění.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Funkce volného </a:t>
            </a:r>
            <a:r>
              <a:rPr lang="cs-CZ" dirty="0" smtClean="0">
                <a:solidFill>
                  <a:srgbClr val="FFC000"/>
                </a:solidFill>
              </a:rPr>
              <a:t>času</a:t>
            </a:r>
            <a:endParaRPr lang="cs-CZ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501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  <p:sndAc>
          <p:stSnd>
            <p:snd r:embed="rId2" name="wind.wav"/>
          </p:stSnd>
        </p:sndAc>
      </p:transition>
    </mc:Choice>
    <mc:Fallback xmlns="">
      <p:transition spd="slow">
        <p:circle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8219256" cy="4525963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pPr marL="109728" indent="0">
              <a:buNone/>
            </a:pPr>
            <a:r>
              <a:rPr lang="cs-CZ" u="sng" dirty="0"/>
              <a:t>P</a:t>
            </a:r>
            <a:r>
              <a:rPr lang="cs-CZ" u="sng" dirty="0" smtClean="0"/>
              <a:t>asivní způsob</a:t>
            </a:r>
            <a:r>
              <a:rPr lang="cs-CZ" dirty="0" smtClean="0"/>
              <a:t> - TV</a:t>
            </a:r>
            <a:r>
              <a:rPr lang="cs-CZ" dirty="0"/>
              <a:t>, PC, video </a:t>
            </a:r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u="sng" dirty="0" smtClean="0"/>
              <a:t>Aktivní způsob</a:t>
            </a:r>
            <a:r>
              <a:rPr lang="cs-CZ" dirty="0" smtClean="0"/>
              <a:t> - nejúčinnějším </a:t>
            </a:r>
            <a:r>
              <a:rPr lang="cs-CZ" dirty="0"/>
              <a:t>podnětem pro rozvoj dětské osobnosti ve volném čase je živý vztah mezi dětmi a rodiči či dětmi a jejich vrstevníky - to TV poskytnout nemůže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Způsoby trávení volného času</a:t>
            </a:r>
          </a:p>
        </p:txBody>
      </p:sp>
    </p:spTree>
    <p:extLst>
      <p:ext uri="{BB962C8B-B14F-4D97-AF65-F5344CB8AC3E}">
        <p14:creationId xmlns:p14="http://schemas.microsoft.com/office/powerpoint/2010/main" val="1110988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  <p:sndAc>
          <p:stSnd>
            <p:snd r:embed="rId2" name="wind.wav"/>
          </p:stSnd>
        </p:sndAc>
      </p:transition>
    </mc:Choice>
    <mc:Fallback xmlns="">
      <p:transition spd="slow">
        <p:circle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8147248" cy="4525963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s-CZ" u="sng" dirty="0" smtClean="0"/>
              <a:t>Odpočinkové</a:t>
            </a:r>
            <a:r>
              <a:rPr lang="cs-CZ" dirty="0" smtClean="0"/>
              <a:t> </a:t>
            </a:r>
            <a:r>
              <a:rPr lang="cs-CZ" dirty="0"/>
              <a:t>- fyzicky i psychicky nenáročné - klid na lůžku, klidný pohyb, volný rozhovor, </a:t>
            </a:r>
            <a:r>
              <a:rPr lang="cs-CZ" dirty="0" smtClean="0"/>
              <a:t>pohádka</a:t>
            </a:r>
          </a:p>
          <a:p>
            <a:pPr>
              <a:buFont typeface="Wingdings" pitchFamily="2" charset="2"/>
              <a:buChar char="Ø"/>
            </a:pPr>
            <a:r>
              <a:rPr lang="cs-CZ" u="sng" dirty="0" smtClean="0"/>
              <a:t>Rekreační</a:t>
            </a:r>
            <a:r>
              <a:rPr lang="cs-CZ" dirty="0" smtClean="0"/>
              <a:t> </a:t>
            </a:r>
            <a:r>
              <a:rPr lang="cs-CZ" dirty="0"/>
              <a:t>- zaměřené na pohybové aktivity, slouží jako kompenzace nedostatku pohybu ve škole, odstranění únavy, odreagování a obnova </a:t>
            </a:r>
            <a:r>
              <a:rPr lang="cs-CZ" dirty="0" smtClean="0"/>
              <a:t>sil</a:t>
            </a:r>
          </a:p>
          <a:p>
            <a:pPr>
              <a:buFont typeface="Wingdings" pitchFamily="2" charset="2"/>
              <a:buChar char="Ø"/>
            </a:pPr>
            <a:r>
              <a:rPr lang="cs-CZ" u="sng" dirty="0" smtClean="0"/>
              <a:t>Zájmové</a:t>
            </a:r>
            <a:r>
              <a:rPr lang="cs-CZ" dirty="0" smtClean="0"/>
              <a:t> </a:t>
            </a:r>
            <a:r>
              <a:rPr lang="cs-CZ" dirty="0"/>
              <a:t>– rozvíjí  zájmy dětí (společenskovědní, přírodovědné, pracovně technické, tělovýchovné, sportovní, </a:t>
            </a:r>
            <a:r>
              <a:rPr lang="cs-CZ" dirty="0" smtClean="0"/>
              <a:t>esteticko-výchovné)</a:t>
            </a:r>
          </a:p>
          <a:p>
            <a:pPr>
              <a:buFont typeface="Wingdings" pitchFamily="2" charset="2"/>
              <a:buChar char="Ø"/>
            </a:pPr>
            <a:r>
              <a:rPr lang="cs-CZ" u="sng" dirty="0" smtClean="0"/>
              <a:t>Veřejně </a:t>
            </a:r>
            <a:r>
              <a:rPr lang="cs-CZ" u="sng" dirty="0"/>
              <a:t>prospěšné</a:t>
            </a:r>
            <a:r>
              <a:rPr lang="cs-CZ" dirty="0"/>
              <a:t> - vedou děti k dobrovolné a nezištné práci ve prospěch </a:t>
            </a:r>
            <a:r>
              <a:rPr lang="cs-CZ" dirty="0" smtClean="0"/>
              <a:t>ostatních</a:t>
            </a:r>
          </a:p>
          <a:p>
            <a:pPr>
              <a:buFont typeface="Wingdings" pitchFamily="2" charset="2"/>
              <a:buChar char="Ø"/>
            </a:pPr>
            <a:r>
              <a:rPr lang="cs-CZ" u="sng" dirty="0" err="1" smtClean="0"/>
              <a:t>Sebeobslužné</a:t>
            </a:r>
            <a:r>
              <a:rPr lang="cs-CZ" dirty="0" smtClean="0"/>
              <a:t> </a:t>
            </a:r>
            <a:r>
              <a:rPr lang="cs-CZ" dirty="0"/>
              <a:t>- orientují se na vedení dětí k samostatnosti v péči o sebe </a:t>
            </a:r>
            <a:r>
              <a:rPr lang="cs-CZ" dirty="0" smtClean="0"/>
              <a:t>samy</a:t>
            </a:r>
          </a:p>
          <a:p>
            <a:pPr>
              <a:buFont typeface="Wingdings" pitchFamily="2" charset="2"/>
              <a:buChar char="Ø"/>
            </a:pPr>
            <a:r>
              <a:rPr lang="cs-CZ" u="sng" dirty="0" smtClean="0"/>
              <a:t>Příprava </a:t>
            </a:r>
            <a:r>
              <a:rPr lang="cs-CZ" u="sng" dirty="0"/>
              <a:t>na vyučování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Výchovné a vzdělávací činnosti mimo vyučování</a:t>
            </a:r>
          </a:p>
        </p:txBody>
      </p:sp>
    </p:spTree>
    <p:extLst>
      <p:ext uri="{BB962C8B-B14F-4D97-AF65-F5344CB8AC3E}">
        <p14:creationId xmlns:p14="http://schemas.microsoft.com/office/powerpoint/2010/main" val="2980014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  <p:sndAc>
          <p:stSnd>
            <p:snd r:embed="rId2" name="wind.wav"/>
          </p:stSnd>
        </p:sndAc>
      </p:transition>
    </mc:Choice>
    <mc:Fallback xmlns="">
      <p:transition spd="slow">
        <p:circle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261</TotalTime>
  <Words>875</Words>
  <Application>Microsoft Office PowerPoint</Application>
  <PresentationFormat>Předvádění na obrazovce (4:3)</PresentationFormat>
  <Paragraphs>101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Shluk</vt:lpstr>
      <vt:lpstr>Rekreace a věk </vt:lpstr>
      <vt:lpstr>Základní činnosti člověka</vt:lpstr>
      <vt:lpstr>Základní činnosti člověka - HRA</vt:lpstr>
      <vt:lpstr>Základní činnosti člověka - UČENÍ</vt:lpstr>
      <vt:lpstr>Základní činnosti člověka - PRÁCE</vt:lpstr>
      <vt:lpstr>Volný čas</vt:lpstr>
      <vt:lpstr>Funkce volného času</vt:lpstr>
      <vt:lpstr>Způsoby trávení volného času</vt:lpstr>
      <vt:lpstr>Výchovné a vzdělávací činnosti mimo vyučování</vt:lpstr>
      <vt:lpstr>Činnosti a věkové rozhraní</vt:lpstr>
      <vt:lpstr>Zájmové činnosti</vt:lpstr>
      <vt:lpstr>Zvláštnosti výchovy mimo vyučování</vt:lpstr>
      <vt:lpstr>Zařízení pro výchovu mimo vyučování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Rekreace a věk </dc:title>
  <dc:creator>Palát Marcel</dc:creator>
  <cp:lastModifiedBy>Palát Marcel</cp:lastModifiedBy>
  <cp:revision>23</cp:revision>
  <dcterms:created xsi:type="dcterms:W3CDTF">2018-12-07T16:44:20Z</dcterms:created>
  <dcterms:modified xsi:type="dcterms:W3CDTF">2018-12-10T19:55:38Z</dcterms:modified>
</cp:coreProperties>
</file>