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2" r:id="rId9"/>
    <p:sldId id="273" r:id="rId10"/>
    <p:sldId id="274" r:id="rId11"/>
    <p:sldId id="275" r:id="rId12"/>
    <p:sldId id="276" r:id="rId13"/>
    <p:sldId id="277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a repova" initials="mr" lastIdx="1" clrIdx="0">
    <p:extLst>
      <p:ext uri="{19B8F6BF-5375-455C-9EA6-DF929625EA0E}">
        <p15:presenceInfo xmlns:p15="http://schemas.microsoft.com/office/powerpoint/2012/main" userId="bf8af59e96087e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E411C-8C4B-4694-8191-5D40942AC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8857" y="-318977"/>
            <a:ext cx="13613066" cy="836304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49A516-B2D5-4E7D-9498-3D99772B4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359966"/>
            <a:ext cx="7197726" cy="200107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sz="4600" dirty="0"/>
              <a:t>Rekreologie  a věk </a:t>
            </a:r>
          </a:p>
          <a:p>
            <a:endParaRPr lang="cs-CZ" sz="2800" dirty="0"/>
          </a:p>
          <a:p>
            <a:r>
              <a:rPr lang="cs-CZ" sz="2800" dirty="0"/>
              <a:t>Michaela ŘEPOVÁ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5A86A3A-E7BE-471E-BCF7-D11BE937A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E823FA40-0352-40E5-9677-73872A8F6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119" y="1384852"/>
            <a:ext cx="847726" cy="84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C45F3DA-F4C8-4489-97CC-DDD50A84B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225" y="2259547"/>
            <a:ext cx="12192000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34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34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VYSOKÁ ŠKOLA HUMANITAS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34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FAKULTA SPOLEČENSKÝCH STUDIÍ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34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Smetanova 266, 755 01 Vsetín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34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</a:p>
          <a:p>
            <a:pPr marL="0" marR="0" lvl="0" indent="434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PEDAGOGIKA VOLNOČASOVÝCH AKTIVIT 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34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83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B497D-01DE-4E3D-BEF7-FB61FCC8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faktory volného času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41C67D-972F-49F5-99CE-C977F33E5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Pohlaví</a:t>
            </a:r>
          </a:p>
          <a:p>
            <a:r>
              <a:rPr lang="cs-CZ" dirty="0"/>
              <a:t>Věk</a:t>
            </a:r>
          </a:p>
          <a:p>
            <a:r>
              <a:rPr lang="cs-CZ" dirty="0"/>
              <a:t>Motiv</a:t>
            </a:r>
          </a:p>
          <a:p>
            <a:r>
              <a:rPr lang="cs-CZ" dirty="0"/>
              <a:t>Zájmy</a:t>
            </a:r>
          </a:p>
          <a:p>
            <a:r>
              <a:rPr lang="cs-CZ" dirty="0"/>
              <a:t>postoje</a:t>
            </a:r>
          </a:p>
        </p:txBody>
      </p:sp>
    </p:spTree>
    <p:extLst>
      <p:ext uri="{BB962C8B-B14F-4D97-AF65-F5344CB8AC3E}">
        <p14:creationId xmlns:p14="http://schemas.microsoft.com/office/powerpoint/2010/main" val="3603869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932CB-B7CA-426F-B126-40067DFF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táboření pubescentů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B85938-6AD0-4AA1-B34C-403BD01FA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Umožňuje pobyt ve volné přírodě </a:t>
            </a:r>
          </a:p>
          <a:p>
            <a:r>
              <a:rPr lang="cs-CZ" dirty="0"/>
              <a:t>Přenocování= dobrodružství </a:t>
            </a:r>
          </a:p>
          <a:p>
            <a:r>
              <a:rPr lang="cs-CZ" dirty="0"/>
              <a:t>Je to forma rekreace </a:t>
            </a:r>
          </a:p>
          <a:p>
            <a:r>
              <a:rPr lang="cs-CZ" dirty="0"/>
              <a:t>Může být spojeno s jinými aktivitami, např. turistika, poznání,…</a:t>
            </a:r>
          </a:p>
          <a:p>
            <a:r>
              <a:rPr lang="cs-CZ" dirty="0"/>
              <a:t>Ochrana přírody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60020A-D976-4CE6-A2A4-B9B907C1B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915" y="2095500"/>
            <a:ext cx="4852086" cy="454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7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E4167-FB5A-445A-9D38-2AC88ACA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aktivita – táboření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44B644-5947-4A8B-8A63-B3D7C919D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 stravy- rozdělání ohně</a:t>
            </a:r>
          </a:p>
          <a:p>
            <a:r>
              <a:rPr lang="cs-CZ" dirty="0"/>
              <a:t>Začlenění </a:t>
            </a:r>
          </a:p>
          <a:p>
            <a:r>
              <a:rPr lang="cs-CZ" dirty="0"/>
              <a:t>Nový kamarádi </a:t>
            </a:r>
          </a:p>
          <a:p>
            <a:r>
              <a:rPr lang="cs-CZ" dirty="0"/>
              <a:t>Hygiena </a:t>
            </a:r>
          </a:p>
          <a:p>
            <a:r>
              <a:rPr lang="cs-CZ" dirty="0"/>
              <a:t>Rozdělání stanu</a:t>
            </a:r>
          </a:p>
          <a:p>
            <a:r>
              <a:rPr lang="cs-CZ" dirty="0"/>
              <a:t>Likvidace odpadků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6687BA4-E2B4-48A2-8DA8-9770446BF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3480" y="2095500"/>
            <a:ext cx="4448433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66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F2A66-F796-43D4-8679-647C371B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– táboření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D120F3-F427-4D58-861E-5D91549CF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Sama na tábory v ,,pubertálním´´ věku ráda vzpomínám </a:t>
            </a:r>
          </a:p>
          <a:p>
            <a:r>
              <a:rPr lang="cs-CZ" dirty="0"/>
              <a:t>První lásky </a:t>
            </a:r>
          </a:p>
          <a:p>
            <a:r>
              <a:rPr lang="cs-CZ" dirty="0"/>
              <a:t>Dobrodružství </a:t>
            </a:r>
          </a:p>
          <a:p>
            <a:r>
              <a:rPr lang="cs-CZ" dirty="0"/>
              <a:t>Přenocování bez rodičů </a:t>
            </a:r>
          </a:p>
          <a:p>
            <a:r>
              <a:rPr lang="cs-CZ" dirty="0"/>
              <a:t>Sranda </a:t>
            </a:r>
          </a:p>
          <a:p>
            <a:r>
              <a:rPr lang="cs-CZ" dirty="0"/>
              <a:t>Večery trávené u ohně s kytarou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BCFB69-3087-415F-96E9-BA8E8AC5E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8638" y="3208866"/>
            <a:ext cx="4769708" cy="364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01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DFA49-8D10-422B-8F3D-B6248B35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601567-C5B1-4261-AC01-153A72CA6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VÁGNEROVÁ,M</a:t>
            </a:r>
            <a:r>
              <a:rPr lang="cs-CZ" altLang="cs-CZ" dirty="0">
                <a:latin typeface="Times New Roman" panose="02020603050405020304" pitchFamily="18" charset="0"/>
              </a:rPr>
              <a:t>. </a:t>
            </a:r>
            <a:r>
              <a:rPr lang="cs-CZ" altLang="cs-CZ" i="1" dirty="0">
                <a:latin typeface="Times New Roman" panose="02020603050405020304" pitchFamily="18" charset="0"/>
              </a:rPr>
              <a:t>Vývojová psychologie I</a:t>
            </a:r>
            <a:r>
              <a:rPr lang="cs-CZ" altLang="cs-CZ" i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.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Praha. Karolinum, 2005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ŘÍČAN,P. </a:t>
            </a:r>
            <a:r>
              <a:rPr lang="cs-CZ" i="1" dirty="0"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Cesta životem</a:t>
            </a:r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. Praha. Portál,2014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Šimíčková Čížková, J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.Přehled vývojové psychologie</a:t>
            </a:r>
            <a:r>
              <a:rPr lang="cs-CZ" dirty="0"/>
              <a:t>. Olomouc. Univerzita Palackého v Olomouci,2008</a:t>
            </a:r>
          </a:p>
          <a:p>
            <a:r>
              <a:rPr lang="cs-CZ">
                <a:latin typeface="Segoe UI Symbol" panose="020B0502040204020203" pitchFamily="34" charset="0"/>
                <a:ea typeface="Segoe UI Symbol" panose="020B0502040204020203" pitchFamily="34" charset="0"/>
              </a:rPr>
              <a:t>www.tabořeni.cz</a:t>
            </a:r>
            <a:endParaRPr 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804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DF41A-E1D4-4A57-9610-245F8115D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583" y="3238499"/>
            <a:ext cx="10131425" cy="1456267"/>
          </a:xfrm>
        </p:spPr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B27EC6-5D96-47BA-A87A-0249B52A9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68319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3CECB-7E9A-4BDC-8CF8-6730D65A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PUBERTA = PUBESCENCE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B5FA83-EE30-4E26-9D38-BECE37186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510524"/>
          </a:xfrm>
        </p:spPr>
        <p:txBody>
          <a:bodyPr>
            <a:normAutofit/>
          </a:bodyPr>
          <a:lstStyle/>
          <a:p>
            <a:pPr marL="334963" indent="-334963">
              <a:buSzPct val="45000"/>
              <a:buFont typeface="Wingdings" panose="05000000000000000000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J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de o fázi </a:t>
            </a: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před pohlavním  dozrávání- schopnost plodit a otěhotnět</a:t>
            </a:r>
            <a:endParaRPr lang="en-US" alt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334963" indent="-334963">
              <a:buClrTx/>
              <a:buSzPct val="45000"/>
              <a:buFontTx/>
              <a:buNone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endParaRPr lang="en-US" alt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334963" indent="-334963">
              <a:buSzPct val="45000"/>
              <a:buFont typeface="Wingdings" panose="05000000000000000000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Jedná se o školní věk od 11 do 15 let</a:t>
            </a:r>
            <a:endParaRPr lang="en-US" alt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334963" indent="-334963">
              <a:buClrTx/>
              <a:buSzPct val="45000"/>
              <a:buFontTx/>
              <a:buNone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endParaRPr lang="en-US" alt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334963" indent="-334963">
              <a:buSzPct val="45000"/>
              <a:buFont typeface="Wingdings" panose="05000000000000000000" pitchFamily="2" charset="2"/>
              <a:buChar char="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Je </a:t>
            </a: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to období plné  změn </a:t>
            </a: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,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v oblasti tělesné, ale i psychické </a:t>
            </a:r>
          </a:p>
          <a:p>
            <a:pPr marL="0" indent="0">
              <a:buSzPct val="4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.</a:t>
            </a:r>
          </a:p>
          <a:p>
            <a:pPr indent="-327025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  Na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konci období mluvíme o </a:t>
            </a: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zralosti tělesné</a:t>
            </a: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, 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ale ne</a:t>
            </a: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zralosti  psychické </a:t>
            </a:r>
            <a:endParaRPr lang="en-US" alt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indent="-327025">
              <a:buClrTx/>
              <a:buSzPct val="45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indent="-327025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Psychické dozrávání pokračuje a končí adolescenci</a:t>
            </a:r>
            <a:endParaRPr 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624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23799-2367-4C25-92B8-A184CEC2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Tělesná  PROMĚNA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DAE5B8-8D60-40DB-93DC-1E2668265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Zrychlený růst – zejména končetiny. Trup zůstává stále stejný, dětský. „Samá ruka, samá noha“</a:t>
            </a:r>
          </a:p>
          <a:p>
            <a:pPr>
              <a:spcBef>
                <a:spcPts val="12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pohyby jsou nesouměrné, nešikovné, trhané (neví, co s rukama a nohama)</a:t>
            </a:r>
          </a:p>
          <a:p>
            <a:pPr>
              <a:spcBef>
                <a:spcPts val="12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Tělesný růst mění proporcionalitu organismu</a:t>
            </a:r>
          </a:p>
          <a:p>
            <a:pPr>
              <a:spcBef>
                <a:spcPts val="12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 narušuje pohybovou uhlazenost</a:t>
            </a:r>
          </a:p>
          <a:p>
            <a:pPr marL="0" indent="0">
              <a:spcBef>
                <a:spcPts val="1200"/>
              </a:spcBef>
              <a:buSzPct val="45000"/>
              <a:buNone/>
            </a:pPr>
            <a:endParaRPr lang="cs-CZ" alt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A69C748-EEBC-4025-AB59-C7DE797F1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895" y="3657599"/>
            <a:ext cx="4127159" cy="301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80EF5-BC05-4AC9-86D4-F6852111B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31" y="821636"/>
            <a:ext cx="12019722" cy="1060174"/>
          </a:xfrm>
        </p:spPr>
        <p:txBody>
          <a:bodyPr/>
          <a:lstStyle/>
          <a:p>
            <a:r>
              <a:rPr lang="cs-CZ" dirty="0"/>
              <a:t>PROMĚNA - KLUCI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6C4B8-726B-4B69-87A6-8719192A0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836" y="2327597"/>
            <a:ext cx="10131425" cy="4030133"/>
          </a:xfrm>
        </p:spPr>
        <p:txBody>
          <a:bodyPr>
            <a:normAutofit lnSpcReduction="10000"/>
          </a:bodyPr>
          <a:lstStyle/>
          <a:p>
            <a:pPr lvl="8"/>
            <a:endParaRPr lang="cs-CZ" sz="1800" dirty="0"/>
          </a:p>
          <a:p>
            <a:r>
              <a:rPr lang="cs-CZ" sz="19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růst a zesílení,</a:t>
            </a:r>
          </a:p>
          <a:p>
            <a:r>
              <a:rPr lang="cs-CZ" sz="19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 především růst a posléze rozvoj svalů</a:t>
            </a:r>
          </a:p>
          <a:p>
            <a:r>
              <a:rPr lang="cs-CZ" sz="19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Prudké zrychlení růstu  mezi 13-14 roky</a:t>
            </a:r>
          </a:p>
          <a:p>
            <a:r>
              <a:rPr lang="cs-CZ" sz="19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Rozšiřují se ramena</a:t>
            </a:r>
          </a:p>
          <a:p>
            <a:r>
              <a:rPr lang="cs-CZ" sz="19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Mutace- růst hrtanu a hlasivek </a:t>
            </a:r>
          </a:p>
          <a:p>
            <a:r>
              <a:rPr lang="cs-CZ" sz="19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Vyvíjí se dospělé ochlupení, zvětšují se pohlavní orgány – především varlata</a:t>
            </a:r>
          </a:p>
          <a:p>
            <a:r>
              <a:rPr lang="cs-CZ" sz="19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Poluce- samovolný výron semene</a:t>
            </a:r>
          </a:p>
          <a:p>
            <a:endParaRPr lang="cs-CZ" sz="2400" dirty="0"/>
          </a:p>
          <a:p>
            <a:pPr lvl="8"/>
            <a:r>
              <a:rPr lang="cs-CZ" sz="1800" dirty="0"/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BD14859-7BE0-4CBF-8857-8C922A0A2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7036" y="762000"/>
            <a:ext cx="3636578" cy="378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771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65D49-FBAB-423E-882D-C161DC4A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PROMĚNA DÍVKY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0E53A6-CC95-4C4C-AC0F-A122AD612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Zrychlený růst mezi 11-12 rokem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Rozšiřují se boky 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Objevuje se vrstva podkožního tuku na bocích a nohou, která zůstává </a:t>
            </a:r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  <a:sym typeface="Wingdings" panose="05000000000000000000" pitchFamily="2" charset="2"/>
              </a:rPr>
              <a:t>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  <a:sym typeface="Wingdings" panose="05000000000000000000" pitchFamily="2" charset="2"/>
              </a:rPr>
              <a:t>Začíná růst ňader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  <a:sym typeface="Wingdings" panose="05000000000000000000" pitchFamily="2" charset="2"/>
              </a:rPr>
              <a:t>Vyvíjí se dospělé ochlupení 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  <a:sym typeface="Wingdings" panose="05000000000000000000" pitchFamily="2" charset="2"/>
              </a:rPr>
              <a:t>Zvětšují se vnitřní pohlavní orgány – vaječníky 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  <a:sym typeface="Wingdings" panose="05000000000000000000" pitchFamily="2" charset="2"/>
              </a:rPr>
              <a:t>První menstruace – signál pohlavního zrání </a:t>
            </a:r>
            <a:endParaRPr lang="cs-CZ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704F963-9EA4-44CE-B663-A21095D41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2716" y="2520778"/>
            <a:ext cx="3849284" cy="433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74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90585-C381-4108-B2DA-F104AC66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pubescenta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8182FB-EA46-4B02-AF59-348C1EDB1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Sebepoškozování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Záškoláctví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Šikanování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Obezita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Anorexie a bulimie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Tetování 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Psychický teror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CCCC982-559D-4302-92C8-E4CD3950D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211" y="3429000"/>
            <a:ext cx="4794421" cy="276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97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955F1-2A5A-4773-A675-D700273C7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čas pubescenta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D3BD8E-7262-4C79-87BC-666DB912C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U dívek převládá četla románů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Šití , karetní a společenské hry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Chlapci holdují bojovým hrám, baví je technické stavebnice, karetní a počítačové hry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Pubescentní sport- jsou velmi oblíbený a pro vývoj osobnosti velmi důležitý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Dokáží věnovat velkou většinu volného času – sportovnímu tréninku – být lepší než druzí</a:t>
            </a:r>
          </a:p>
          <a:p>
            <a:r>
              <a:rPr lang="cs-CZ" dirty="0">
                <a:latin typeface="Segoe UI Symbol" panose="020B0502040204020203" pitchFamily="34" charset="0"/>
                <a:ea typeface="Segoe UI Symbol" panose="020B0502040204020203" pitchFamily="34" charset="0"/>
              </a:rPr>
              <a:t>Milují tajemství a hru na tajemství- přitahuje je šero, jeskyně, táborák, romantika, …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AD2A12A-B01B-4026-BEB6-583E73637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849" y="609600"/>
            <a:ext cx="356235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959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223F9-BE38-43A2-B989-19C179F0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aktivita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2AF0F0-D37F-479F-8C52-7EA8EAEA7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Vliv prostředí 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Rodina – jít dětem příkladem</a:t>
            </a:r>
          </a:p>
          <a:p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Sportovní kroužky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7A6181-BE7B-4ADE-A695-32A62B322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205" y="1524000"/>
            <a:ext cx="4843848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287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07366-DC51-4EB4-96F1-5B37EBB6B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Sportující pubescenti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959510-0898-460C-BC54-720F9728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– učí se zodpovědnosti a zodpovědnosti</a:t>
            </a:r>
          </a:p>
          <a:p>
            <a:r>
              <a:rPr lang="cs-CZ" dirty="0"/>
              <a:t>Týmový sport- učí týmové spolupráci</a:t>
            </a:r>
          </a:p>
          <a:p>
            <a:endParaRPr lang="cs-CZ" dirty="0"/>
          </a:p>
          <a:p>
            <a:r>
              <a:rPr lang="cs-CZ" dirty="0"/>
              <a:t>Sportovat pro radost , zábavu a spokojenost</a:t>
            </a:r>
          </a:p>
        </p:txBody>
      </p:sp>
    </p:spTree>
    <p:extLst>
      <p:ext uri="{BB962C8B-B14F-4D97-AF65-F5344CB8AC3E}">
        <p14:creationId xmlns:p14="http://schemas.microsoft.com/office/powerpoint/2010/main" val="3850675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Nebesa</Template>
  <TotalTime>361</TotalTime>
  <Words>466</Words>
  <Application>Microsoft Office PowerPoint</Application>
  <PresentationFormat>Širokoúhlá obrazovka</PresentationFormat>
  <Paragraphs>100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Segoe UI</vt:lpstr>
      <vt:lpstr>Segoe UI Symbol</vt:lpstr>
      <vt:lpstr>Times New Roman</vt:lpstr>
      <vt:lpstr>Wingdings</vt:lpstr>
      <vt:lpstr>Nebe</vt:lpstr>
      <vt:lpstr>Prezentace aplikace PowerPoint</vt:lpstr>
      <vt:lpstr>PUBERTA = PUBESCENCE</vt:lpstr>
      <vt:lpstr>Tělesná  PROMĚNA</vt:lpstr>
      <vt:lpstr>PROMĚNA - KLUCI</vt:lpstr>
      <vt:lpstr>PROMĚNA DÍVKY</vt:lpstr>
      <vt:lpstr>Rizika pubescenta</vt:lpstr>
      <vt:lpstr>Volný čas pubescenta</vt:lpstr>
      <vt:lpstr>Sportovní aktivita </vt:lpstr>
      <vt:lpstr>Sportující pubescenti</vt:lpstr>
      <vt:lpstr>Vnitřní faktory volného času </vt:lpstr>
      <vt:lpstr> táboření pubescentů</vt:lpstr>
      <vt:lpstr> aktivita – táboření  </vt:lpstr>
      <vt:lpstr>Proč – táboření </vt:lpstr>
      <vt:lpstr>Seznam literatury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repova</dc:creator>
  <cp:lastModifiedBy>michaela repova</cp:lastModifiedBy>
  <cp:revision>54</cp:revision>
  <dcterms:created xsi:type="dcterms:W3CDTF">2018-12-05T18:04:50Z</dcterms:created>
  <dcterms:modified xsi:type="dcterms:W3CDTF">2018-12-08T20:25:36Z</dcterms:modified>
</cp:coreProperties>
</file>