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1" r:id="rId3"/>
    <p:sldId id="272" r:id="rId4"/>
    <p:sldId id="258" r:id="rId5"/>
    <p:sldId id="259" r:id="rId6"/>
    <p:sldId id="262" r:id="rId7"/>
    <p:sldId id="264" r:id="rId8"/>
    <p:sldId id="263" r:id="rId9"/>
    <p:sldId id="265" r:id="rId10"/>
    <p:sldId id="266" r:id="rId11"/>
    <p:sldId id="273" r:id="rId12"/>
    <p:sldId id="274" r:id="rId13"/>
    <p:sldId id="275" r:id="rId14"/>
    <p:sldId id="267" r:id="rId15"/>
    <p:sldId id="278" r:id="rId16"/>
    <p:sldId id="279" r:id="rId17"/>
    <p:sldId id="260" r:id="rId18"/>
    <p:sldId id="277" r:id="rId19"/>
    <p:sldId id="27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83CF6F-0C18-4EDC-BC47-3F9D18610FA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DE3F318-EB77-4D7F-A936-58CBCFD6B8C0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tělesná</a:t>
          </a:r>
          <a:endParaRPr lang="cs-CZ" dirty="0"/>
        </a:p>
      </dgm:t>
    </dgm:pt>
    <dgm:pt modelId="{7B444A70-10DF-43B5-9AC0-8E4725AB4F92}" type="parTrans" cxnId="{6B0AF5AF-768E-4A86-959D-83FFF2C2E14B}">
      <dgm:prSet/>
      <dgm:spPr/>
      <dgm:t>
        <a:bodyPr/>
        <a:lstStyle/>
        <a:p>
          <a:endParaRPr lang="cs-CZ"/>
        </a:p>
      </dgm:t>
    </dgm:pt>
    <dgm:pt modelId="{D3C4822F-233E-4705-B216-1B6B671F765A}" type="sibTrans" cxnId="{6B0AF5AF-768E-4A86-959D-83FFF2C2E14B}">
      <dgm:prSet/>
      <dgm:spPr/>
      <dgm:t>
        <a:bodyPr/>
        <a:lstStyle/>
        <a:p>
          <a:endParaRPr lang="cs-CZ"/>
        </a:p>
      </dgm:t>
    </dgm:pt>
    <dgm:pt modelId="{57147686-6D53-4B03-985A-48E421E031D3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mentální</a:t>
          </a:r>
          <a:endParaRPr lang="cs-CZ" dirty="0"/>
        </a:p>
      </dgm:t>
    </dgm:pt>
    <dgm:pt modelId="{01C860E3-0689-43C2-9C51-DF3C19BBD57B}" type="parTrans" cxnId="{000C1729-740C-4AAA-8E6E-2345C41D5A6C}">
      <dgm:prSet/>
      <dgm:spPr/>
      <dgm:t>
        <a:bodyPr/>
        <a:lstStyle/>
        <a:p>
          <a:endParaRPr lang="cs-CZ"/>
        </a:p>
      </dgm:t>
    </dgm:pt>
    <dgm:pt modelId="{0D875E66-57E4-4CB7-9328-0BC97972B703}" type="sibTrans" cxnId="{000C1729-740C-4AAA-8E6E-2345C41D5A6C}">
      <dgm:prSet/>
      <dgm:spPr/>
      <dgm:t>
        <a:bodyPr/>
        <a:lstStyle/>
        <a:p>
          <a:endParaRPr lang="cs-CZ"/>
        </a:p>
      </dgm:t>
    </dgm:pt>
    <dgm:pt modelId="{24889F35-F8DD-451D-9772-7AF80462EA86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zralost</a:t>
          </a:r>
          <a:endParaRPr lang="cs-CZ" dirty="0"/>
        </a:p>
      </dgm:t>
    </dgm:pt>
    <dgm:pt modelId="{81C78681-0906-4A23-8CC2-C62D80CCB595}" type="parTrans" cxnId="{9A9FA103-B453-4938-8B63-22637B31DBFB}">
      <dgm:prSet/>
      <dgm:spPr/>
      <dgm:t>
        <a:bodyPr/>
        <a:lstStyle/>
        <a:p>
          <a:endParaRPr lang="cs-CZ"/>
        </a:p>
      </dgm:t>
    </dgm:pt>
    <dgm:pt modelId="{E034EFB1-4327-4BD1-A78D-D6D9863F91C4}" type="sibTrans" cxnId="{9A9FA103-B453-4938-8B63-22637B31DBFB}">
      <dgm:prSet/>
      <dgm:spPr/>
      <dgm:t>
        <a:bodyPr/>
        <a:lstStyle/>
        <a:p>
          <a:endParaRPr lang="cs-CZ"/>
        </a:p>
      </dgm:t>
    </dgm:pt>
    <dgm:pt modelId="{38B7BF9C-A0F6-46A3-AE95-4EB1A47FD44C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citová a sociální</a:t>
          </a:r>
          <a:endParaRPr lang="cs-CZ" dirty="0"/>
        </a:p>
      </dgm:t>
    </dgm:pt>
    <dgm:pt modelId="{CF174DC1-E0CA-48A4-B847-046F4580832E}" type="parTrans" cxnId="{166B6580-2391-44F6-ABF2-86B8F54D2A8F}">
      <dgm:prSet/>
      <dgm:spPr/>
      <dgm:t>
        <a:bodyPr/>
        <a:lstStyle/>
        <a:p>
          <a:endParaRPr lang="cs-CZ"/>
        </a:p>
      </dgm:t>
    </dgm:pt>
    <dgm:pt modelId="{CA058C5F-8457-4D8E-B482-B705AC7F93A3}" type="sibTrans" cxnId="{166B6580-2391-44F6-ABF2-86B8F54D2A8F}">
      <dgm:prSet/>
      <dgm:spPr/>
      <dgm:t>
        <a:bodyPr/>
        <a:lstStyle/>
        <a:p>
          <a:endParaRPr lang="cs-CZ"/>
        </a:p>
      </dgm:t>
    </dgm:pt>
    <dgm:pt modelId="{8D35993C-82D8-4801-9DBD-DF618D58585F}" type="pres">
      <dgm:prSet presAssocID="{8783CF6F-0C18-4EDC-BC47-3F9D18610FA7}" presName="Name0" presStyleCnt="0">
        <dgm:presLayoutVars>
          <dgm:dir/>
          <dgm:resizeHandles val="exact"/>
        </dgm:presLayoutVars>
      </dgm:prSet>
      <dgm:spPr/>
    </dgm:pt>
    <dgm:pt modelId="{78AC4A81-D3AA-4241-BD47-F3282C9BF5A1}" type="pres">
      <dgm:prSet presAssocID="{4DE3F318-EB77-4D7F-A936-58CBCFD6B8C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1561D4-9F18-413A-8154-6DE2DC2CEB3D}" type="pres">
      <dgm:prSet presAssocID="{D3C4822F-233E-4705-B216-1B6B671F765A}" presName="sibTrans" presStyleLbl="sibTrans2D1" presStyleIdx="0" presStyleCnt="3"/>
      <dgm:spPr/>
      <dgm:t>
        <a:bodyPr/>
        <a:lstStyle/>
        <a:p>
          <a:endParaRPr lang="cs-CZ"/>
        </a:p>
      </dgm:t>
    </dgm:pt>
    <dgm:pt modelId="{DD1C3870-52A3-4EAE-B419-44FC5C56BF93}" type="pres">
      <dgm:prSet presAssocID="{D3C4822F-233E-4705-B216-1B6B671F765A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C041CE67-BC4B-4928-9BE9-DF5BD3E70AFE}" type="pres">
      <dgm:prSet presAssocID="{57147686-6D53-4B03-985A-48E421E031D3}" presName="node" presStyleLbl="node1" presStyleIdx="1" presStyleCnt="4" custLinFactNeighborX="-13238" custLinFactNeighborY="18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F58B81-EDC0-4C74-BDFE-E084E93C7987}" type="pres">
      <dgm:prSet presAssocID="{0D875E66-57E4-4CB7-9328-0BC97972B703}" presName="sibTrans" presStyleLbl="sibTrans2D1" presStyleIdx="1" presStyleCnt="3"/>
      <dgm:spPr/>
      <dgm:t>
        <a:bodyPr/>
        <a:lstStyle/>
        <a:p>
          <a:endParaRPr lang="cs-CZ"/>
        </a:p>
      </dgm:t>
    </dgm:pt>
    <dgm:pt modelId="{012785BB-A284-4234-9EC5-06C6FFC05D6F}" type="pres">
      <dgm:prSet presAssocID="{0D875E66-57E4-4CB7-9328-0BC97972B703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1E2A7852-C28C-42B3-86CE-205F2394D0B6}" type="pres">
      <dgm:prSet presAssocID="{38B7BF9C-A0F6-46A3-AE95-4EB1A47FD44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122178-8CE0-482F-9B7B-D1029AE7AEF0}" type="pres">
      <dgm:prSet presAssocID="{CA058C5F-8457-4D8E-B482-B705AC7F93A3}" presName="sibTrans" presStyleLbl="sibTrans2D1" presStyleIdx="2" presStyleCnt="3"/>
      <dgm:spPr/>
      <dgm:t>
        <a:bodyPr/>
        <a:lstStyle/>
        <a:p>
          <a:endParaRPr lang="cs-CZ"/>
        </a:p>
      </dgm:t>
    </dgm:pt>
    <dgm:pt modelId="{23A5F526-1C77-4616-B0FA-ABE9840713A7}" type="pres">
      <dgm:prSet presAssocID="{CA058C5F-8457-4D8E-B482-B705AC7F93A3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7BE1F9A2-71A4-47D4-8E75-8D497F362968}" type="pres">
      <dgm:prSet presAssocID="{24889F35-F8DD-451D-9772-7AF80462EA8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3F82EC9-8B38-426E-AAE7-47F78E568A22}" type="presOf" srcId="{D3C4822F-233E-4705-B216-1B6B671F765A}" destId="{3E1561D4-9F18-413A-8154-6DE2DC2CEB3D}" srcOrd="0" destOrd="0" presId="urn:microsoft.com/office/officeart/2005/8/layout/process1"/>
    <dgm:cxn modelId="{6B0AF5AF-768E-4A86-959D-83FFF2C2E14B}" srcId="{8783CF6F-0C18-4EDC-BC47-3F9D18610FA7}" destId="{4DE3F318-EB77-4D7F-A936-58CBCFD6B8C0}" srcOrd="0" destOrd="0" parTransId="{7B444A70-10DF-43B5-9AC0-8E4725AB4F92}" sibTransId="{D3C4822F-233E-4705-B216-1B6B671F765A}"/>
    <dgm:cxn modelId="{1265E930-AC1E-46EC-AA1A-B4960CCCA52A}" type="presOf" srcId="{CA058C5F-8457-4D8E-B482-B705AC7F93A3}" destId="{10122178-8CE0-482F-9B7B-D1029AE7AEF0}" srcOrd="0" destOrd="0" presId="urn:microsoft.com/office/officeart/2005/8/layout/process1"/>
    <dgm:cxn modelId="{9A9FA103-B453-4938-8B63-22637B31DBFB}" srcId="{8783CF6F-0C18-4EDC-BC47-3F9D18610FA7}" destId="{24889F35-F8DD-451D-9772-7AF80462EA86}" srcOrd="3" destOrd="0" parTransId="{81C78681-0906-4A23-8CC2-C62D80CCB595}" sibTransId="{E034EFB1-4327-4BD1-A78D-D6D9863F91C4}"/>
    <dgm:cxn modelId="{AA4F5F23-442F-451A-8FC4-A2123DA7DC3E}" type="presOf" srcId="{8783CF6F-0C18-4EDC-BC47-3F9D18610FA7}" destId="{8D35993C-82D8-4801-9DBD-DF618D58585F}" srcOrd="0" destOrd="0" presId="urn:microsoft.com/office/officeart/2005/8/layout/process1"/>
    <dgm:cxn modelId="{26776BBE-48C1-45BA-9512-F47FC78DC10C}" type="presOf" srcId="{0D875E66-57E4-4CB7-9328-0BC97972B703}" destId="{012785BB-A284-4234-9EC5-06C6FFC05D6F}" srcOrd="1" destOrd="0" presId="urn:microsoft.com/office/officeart/2005/8/layout/process1"/>
    <dgm:cxn modelId="{BD290FDC-79CB-481E-A200-7096234B459F}" type="presOf" srcId="{24889F35-F8DD-451D-9772-7AF80462EA86}" destId="{7BE1F9A2-71A4-47D4-8E75-8D497F362968}" srcOrd="0" destOrd="0" presId="urn:microsoft.com/office/officeart/2005/8/layout/process1"/>
    <dgm:cxn modelId="{166B6580-2391-44F6-ABF2-86B8F54D2A8F}" srcId="{8783CF6F-0C18-4EDC-BC47-3F9D18610FA7}" destId="{38B7BF9C-A0F6-46A3-AE95-4EB1A47FD44C}" srcOrd="2" destOrd="0" parTransId="{CF174DC1-E0CA-48A4-B847-046F4580832E}" sibTransId="{CA058C5F-8457-4D8E-B482-B705AC7F93A3}"/>
    <dgm:cxn modelId="{000C1729-740C-4AAA-8E6E-2345C41D5A6C}" srcId="{8783CF6F-0C18-4EDC-BC47-3F9D18610FA7}" destId="{57147686-6D53-4B03-985A-48E421E031D3}" srcOrd="1" destOrd="0" parTransId="{01C860E3-0689-43C2-9C51-DF3C19BBD57B}" sibTransId="{0D875E66-57E4-4CB7-9328-0BC97972B703}"/>
    <dgm:cxn modelId="{0075808E-E6CB-4D39-B573-4B50ED58CEA2}" type="presOf" srcId="{CA058C5F-8457-4D8E-B482-B705AC7F93A3}" destId="{23A5F526-1C77-4616-B0FA-ABE9840713A7}" srcOrd="1" destOrd="0" presId="urn:microsoft.com/office/officeart/2005/8/layout/process1"/>
    <dgm:cxn modelId="{68737564-334F-4E59-82B2-AA011D66E29D}" type="presOf" srcId="{0D875E66-57E4-4CB7-9328-0BC97972B703}" destId="{76F58B81-EDC0-4C74-BDFE-E084E93C7987}" srcOrd="0" destOrd="0" presId="urn:microsoft.com/office/officeart/2005/8/layout/process1"/>
    <dgm:cxn modelId="{FC15287E-AD4A-4940-A572-AB87DF3F69E8}" type="presOf" srcId="{D3C4822F-233E-4705-B216-1B6B671F765A}" destId="{DD1C3870-52A3-4EAE-B419-44FC5C56BF93}" srcOrd="1" destOrd="0" presId="urn:microsoft.com/office/officeart/2005/8/layout/process1"/>
    <dgm:cxn modelId="{A1CD97B5-27FB-4E85-8C0C-241B1EABAA47}" type="presOf" srcId="{57147686-6D53-4B03-985A-48E421E031D3}" destId="{C041CE67-BC4B-4928-9BE9-DF5BD3E70AFE}" srcOrd="0" destOrd="0" presId="urn:microsoft.com/office/officeart/2005/8/layout/process1"/>
    <dgm:cxn modelId="{6D068CD4-72C8-4A6A-B580-BA4847F1952F}" type="presOf" srcId="{38B7BF9C-A0F6-46A3-AE95-4EB1A47FD44C}" destId="{1E2A7852-C28C-42B3-86CE-205F2394D0B6}" srcOrd="0" destOrd="0" presId="urn:microsoft.com/office/officeart/2005/8/layout/process1"/>
    <dgm:cxn modelId="{A3799B15-EE22-47C5-AF9C-1F558F463AA3}" type="presOf" srcId="{4DE3F318-EB77-4D7F-A936-58CBCFD6B8C0}" destId="{78AC4A81-D3AA-4241-BD47-F3282C9BF5A1}" srcOrd="0" destOrd="0" presId="urn:microsoft.com/office/officeart/2005/8/layout/process1"/>
    <dgm:cxn modelId="{330C927B-9FC6-4410-86C5-E42D5E394328}" type="presParOf" srcId="{8D35993C-82D8-4801-9DBD-DF618D58585F}" destId="{78AC4A81-D3AA-4241-BD47-F3282C9BF5A1}" srcOrd="0" destOrd="0" presId="urn:microsoft.com/office/officeart/2005/8/layout/process1"/>
    <dgm:cxn modelId="{58881AAA-CF21-4C35-89AE-DAD1CADC8221}" type="presParOf" srcId="{8D35993C-82D8-4801-9DBD-DF618D58585F}" destId="{3E1561D4-9F18-413A-8154-6DE2DC2CEB3D}" srcOrd="1" destOrd="0" presId="urn:microsoft.com/office/officeart/2005/8/layout/process1"/>
    <dgm:cxn modelId="{D14D37F0-8423-4CBF-88CE-F7BCF7BEE51B}" type="presParOf" srcId="{3E1561D4-9F18-413A-8154-6DE2DC2CEB3D}" destId="{DD1C3870-52A3-4EAE-B419-44FC5C56BF93}" srcOrd="0" destOrd="0" presId="urn:microsoft.com/office/officeart/2005/8/layout/process1"/>
    <dgm:cxn modelId="{5AA349F0-E07D-4CB5-8268-AF6D3F639A4C}" type="presParOf" srcId="{8D35993C-82D8-4801-9DBD-DF618D58585F}" destId="{C041CE67-BC4B-4928-9BE9-DF5BD3E70AFE}" srcOrd="2" destOrd="0" presId="urn:microsoft.com/office/officeart/2005/8/layout/process1"/>
    <dgm:cxn modelId="{3A17112E-6C8D-43EF-B9AE-9F5459D04753}" type="presParOf" srcId="{8D35993C-82D8-4801-9DBD-DF618D58585F}" destId="{76F58B81-EDC0-4C74-BDFE-E084E93C7987}" srcOrd="3" destOrd="0" presId="urn:microsoft.com/office/officeart/2005/8/layout/process1"/>
    <dgm:cxn modelId="{B5F605A6-B819-4F60-9653-A0679679F524}" type="presParOf" srcId="{76F58B81-EDC0-4C74-BDFE-E084E93C7987}" destId="{012785BB-A284-4234-9EC5-06C6FFC05D6F}" srcOrd="0" destOrd="0" presId="urn:microsoft.com/office/officeart/2005/8/layout/process1"/>
    <dgm:cxn modelId="{964C935D-554E-487E-AFC3-4D510F7AB1FA}" type="presParOf" srcId="{8D35993C-82D8-4801-9DBD-DF618D58585F}" destId="{1E2A7852-C28C-42B3-86CE-205F2394D0B6}" srcOrd="4" destOrd="0" presId="urn:microsoft.com/office/officeart/2005/8/layout/process1"/>
    <dgm:cxn modelId="{A65885DC-FB58-4619-8950-920AE6C62E64}" type="presParOf" srcId="{8D35993C-82D8-4801-9DBD-DF618D58585F}" destId="{10122178-8CE0-482F-9B7B-D1029AE7AEF0}" srcOrd="5" destOrd="0" presId="urn:microsoft.com/office/officeart/2005/8/layout/process1"/>
    <dgm:cxn modelId="{F3CB8879-A0B5-43FB-BD67-F5C3931C3A79}" type="presParOf" srcId="{10122178-8CE0-482F-9B7B-D1029AE7AEF0}" destId="{23A5F526-1C77-4616-B0FA-ABE9840713A7}" srcOrd="0" destOrd="0" presId="urn:microsoft.com/office/officeart/2005/8/layout/process1"/>
    <dgm:cxn modelId="{430F45B4-5BD3-4880-BBAD-FB5CD54F0EB4}" type="presParOf" srcId="{8D35993C-82D8-4801-9DBD-DF618D58585F}" destId="{7BE1F9A2-71A4-47D4-8E75-8D497F36296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AC4A81-D3AA-4241-BD47-F3282C9BF5A1}">
      <dsp:nvSpPr>
        <dsp:cNvPr id="0" name=""/>
        <dsp:cNvSpPr/>
      </dsp:nvSpPr>
      <dsp:spPr>
        <a:xfrm>
          <a:off x="2499" y="212158"/>
          <a:ext cx="1093006" cy="655803"/>
        </a:xfrm>
        <a:prstGeom prst="roundRect">
          <a:avLst>
            <a:gd name="adj" fmla="val 10000"/>
          </a:avLst>
        </a:prstGeom>
        <a:solidFill>
          <a:srgbClr val="00B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tělesná</a:t>
          </a:r>
          <a:endParaRPr lang="cs-CZ" sz="1600" kern="1200" dirty="0"/>
        </a:p>
      </dsp:txBody>
      <dsp:txXfrm>
        <a:off x="2499" y="212158"/>
        <a:ext cx="1093006" cy="655803"/>
      </dsp:txXfrm>
    </dsp:sp>
    <dsp:sp modelId="{3E1561D4-9F18-413A-8154-6DE2DC2CEB3D}">
      <dsp:nvSpPr>
        <dsp:cNvPr id="0" name=""/>
        <dsp:cNvSpPr/>
      </dsp:nvSpPr>
      <dsp:spPr>
        <a:xfrm rot="27715">
          <a:off x="1190334" y="410508"/>
          <a:ext cx="201049" cy="271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27715">
        <a:off x="1190334" y="410508"/>
        <a:ext cx="201049" cy="271065"/>
      </dsp:txXfrm>
    </dsp:sp>
    <dsp:sp modelId="{C041CE67-BC4B-4928-9BE9-DF5BD3E70AFE}">
      <dsp:nvSpPr>
        <dsp:cNvPr id="0" name=""/>
        <dsp:cNvSpPr/>
      </dsp:nvSpPr>
      <dsp:spPr>
        <a:xfrm>
          <a:off x="1474831" y="224028"/>
          <a:ext cx="1093006" cy="655803"/>
        </a:xfrm>
        <a:prstGeom prst="roundRect">
          <a:avLst>
            <a:gd name="adj" fmla="val 10000"/>
          </a:avLst>
        </a:prstGeom>
        <a:solidFill>
          <a:srgbClr val="00B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mentální</a:t>
          </a:r>
          <a:endParaRPr lang="cs-CZ" sz="1600" kern="1200" dirty="0"/>
        </a:p>
      </dsp:txBody>
      <dsp:txXfrm>
        <a:off x="1474831" y="224028"/>
        <a:ext cx="1093006" cy="655803"/>
      </dsp:txXfrm>
    </dsp:sp>
    <dsp:sp modelId="{76F58B81-EDC0-4C74-BDFE-E084E93C7987}">
      <dsp:nvSpPr>
        <dsp:cNvPr id="0" name=""/>
        <dsp:cNvSpPr/>
      </dsp:nvSpPr>
      <dsp:spPr>
        <a:xfrm rot="21574305">
          <a:off x="2691604" y="410406"/>
          <a:ext cx="262399" cy="271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21574305">
        <a:off x="2691604" y="410406"/>
        <a:ext cx="262399" cy="271065"/>
      </dsp:txXfrm>
    </dsp:sp>
    <dsp:sp modelId="{1E2A7852-C28C-42B3-86CE-205F2394D0B6}">
      <dsp:nvSpPr>
        <dsp:cNvPr id="0" name=""/>
        <dsp:cNvSpPr/>
      </dsp:nvSpPr>
      <dsp:spPr>
        <a:xfrm>
          <a:off x="3062917" y="212158"/>
          <a:ext cx="1093006" cy="655803"/>
        </a:xfrm>
        <a:prstGeom prst="roundRect">
          <a:avLst>
            <a:gd name="adj" fmla="val 10000"/>
          </a:avLst>
        </a:prstGeom>
        <a:solidFill>
          <a:srgbClr val="00B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citová a sociální</a:t>
          </a:r>
          <a:endParaRPr lang="cs-CZ" sz="1600" kern="1200" dirty="0"/>
        </a:p>
      </dsp:txBody>
      <dsp:txXfrm>
        <a:off x="3062917" y="212158"/>
        <a:ext cx="1093006" cy="655803"/>
      </dsp:txXfrm>
    </dsp:sp>
    <dsp:sp modelId="{10122178-8CE0-482F-9B7B-D1029AE7AEF0}">
      <dsp:nvSpPr>
        <dsp:cNvPr id="0" name=""/>
        <dsp:cNvSpPr/>
      </dsp:nvSpPr>
      <dsp:spPr>
        <a:xfrm>
          <a:off x="4265224" y="404527"/>
          <a:ext cx="231717" cy="2710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4265224" y="404527"/>
        <a:ext cx="231717" cy="271065"/>
      </dsp:txXfrm>
    </dsp:sp>
    <dsp:sp modelId="{7BE1F9A2-71A4-47D4-8E75-8D497F362968}">
      <dsp:nvSpPr>
        <dsp:cNvPr id="0" name=""/>
        <dsp:cNvSpPr/>
      </dsp:nvSpPr>
      <dsp:spPr>
        <a:xfrm>
          <a:off x="4593125" y="212158"/>
          <a:ext cx="1093006" cy="655803"/>
        </a:xfrm>
        <a:prstGeom prst="roundRect">
          <a:avLst>
            <a:gd name="adj" fmla="val 10000"/>
          </a:avLst>
        </a:prstGeom>
        <a:solidFill>
          <a:srgbClr val="00B05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zralost</a:t>
          </a:r>
          <a:endParaRPr lang="cs-CZ" sz="1600" kern="1200" dirty="0"/>
        </a:p>
      </dsp:txBody>
      <dsp:txXfrm>
        <a:off x="4593125" y="212158"/>
        <a:ext cx="1093006" cy="655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2FFB0-9AF5-4E42-90E0-C64C8F17D595}" type="datetimeFigureOut">
              <a:rPr lang="cs-CZ" smtClean="0"/>
              <a:t>9.12.2018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279DD-C7C3-409E-B251-9ECA1264636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E39B8-9565-443B-8D3D-14DF47E2A5D8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6092A-69EA-498C-8C03-027CAE9BB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Po fyzické či psychické</a:t>
            </a:r>
            <a:r>
              <a:rPr lang="cs-CZ" baseline="0" dirty="0" smtClean="0"/>
              <a:t> zátěži se rychleji vrátí do normálu. Děti se rychleji zadýchávají (</a:t>
            </a:r>
            <a:r>
              <a:rPr lang="cs-CZ" baseline="0" smtClean="0"/>
              <a:t>větší zatížení - zvýšená </a:t>
            </a:r>
            <a:r>
              <a:rPr lang="cs-CZ" baseline="0" dirty="0" smtClean="0"/>
              <a:t>frekvence dýchání).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6092A-69EA-498C-8C03-027CAE9BBEB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Optimální - nosit maximálně 10% ze své hmotnosti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6092A-69EA-498C-8C03-027CAE9BBEB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Rodičovské chování  dítěte</a:t>
            </a:r>
            <a:r>
              <a:rPr lang="cs-CZ" baseline="0" dirty="0" smtClean="0"/>
              <a:t> k mladšímu, ke zvířatům. Je to ovlivněno i kontaktem s dětmi a dospělými.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6092A-69EA-498C-8C03-027CAE9BBEB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9.12.2018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Pohybové hry dětí </a:t>
            </a:r>
            <a:r>
              <a:rPr lang="cs-CZ" dirty="0" smtClean="0"/>
              <a:t>mladšího 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Karla Šálková, PVA3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5361459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Nenáročné pohybové aktivity bychom měli zařadit do běžného pracovního dne. K jejich provádění není potřeba žádné speciální místo, vybavení aj. Jsou to aktivity jako chůze, dále protažení a zacvičení, vykonávání práce ručně. Vykonáváme každý den po 30-ti min., minimálně 10 min. bez přerušení.</a:t>
            </a:r>
            <a:endParaRPr lang="cs-CZ" sz="2400" dirty="0"/>
          </a:p>
        </p:txBody>
      </p:sp>
      <p:pic>
        <p:nvPicPr>
          <p:cNvPr id="5" name="Zástupný symbol pro obsah 4" descr="schod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07971" y="1484784"/>
            <a:ext cx="4230621" cy="31729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764705"/>
            <a:ext cx="4038600" cy="4104456"/>
          </a:xfrm>
        </p:spPr>
        <p:txBody>
          <a:bodyPr/>
          <a:lstStyle/>
          <a:p>
            <a:r>
              <a:rPr lang="cs-CZ" sz="2000" dirty="0" smtClean="0"/>
              <a:t>Bruslení, jízda na kole, běh, plavání, veslování, fotbal aj. řadíme mezi intenzivnější sportovně-rekreační aktivity. Vykonáváme 3-4x za týden po dobu 30-ti minut.</a:t>
            </a:r>
          </a:p>
          <a:p>
            <a:endParaRPr lang="cs-CZ" dirty="0"/>
          </a:p>
        </p:txBody>
      </p:sp>
      <p:pic>
        <p:nvPicPr>
          <p:cNvPr id="6" name="Zástupný symbol pro obsah 5" descr="bruslení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836712"/>
            <a:ext cx="4020741" cy="5360988"/>
          </a:xfrm>
        </p:spPr>
      </p:pic>
      <p:pic>
        <p:nvPicPr>
          <p:cNvPr id="5" name="Picture 2" descr="VÃ½sledek obrÃ¡zku pro dÃ­tÄ jede na kole"/>
          <p:cNvPicPr>
            <a:picLocks noChangeAspect="1" noChangeArrowheads="1"/>
          </p:cNvPicPr>
          <p:nvPr/>
        </p:nvPicPr>
        <p:blipFill>
          <a:blip r:embed="rId3" cstate="print"/>
          <a:srcRect l="3544" r="30307" b="4864"/>
          <a:stretch>
            <a:fillRect/>
          </a:stretch>
        </p:blipFill>
        <p:spPr bwMode="auto">
          <a:xfrm>
            <a:off x="1043608" y="3356992"/>
            <a:ext cx="2835696" cy="2835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Čertí rozcvička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PH: obměna pohybové hry: Hlava, ramena, kolena, palce</a:t>
            </a:r>
          </a:p>
          <a:p>
            <a:r>
              <a:rPr lang="cs-CZ" i="1" dirty="0" smtClean="0"/>
              <a:t>„Rohy, kožichy, kopyta, ocas, kopyta ocas, kopyta, ocas: II jazyk, brada, uši, nos.“</a:t>
            </a:r>
          </a:p>
          <a:p>
            <a:r>
              <a:rPr lang="cs-CZ" dirty="0" smtClean="0"/>
              <a:t>Společně se zpěvem ukazujeme na jednotlivé části těla.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Prostor: venku, v tělocvičně apod.</a:t>
            </a:r>
          </a:p>
          <a:p>
            <a:r>
              <a:rPr lang="cs-CZ" dirty="0" smtClean="0"/>
              <a:t>Organizace: děti jsou rozmístěny po prostoru</a:t>
            </a:r>
          </a:p>
          <a:p>
            <a:endParaRPr lang="cs-CZ" dirty="0"/>
          </a:p>
        </p:txBody>
      </p:sp>
      <p:pic>
        <p:nvPicPr>
          <p:cNvPr id="13" name="Picture 2" descr="VÃ½sledek obrÃ¡zku pro Äert obrÃ¡ze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780928"/>
            <a:ext cx="2304256" cy="3104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Vrabec a žáby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Honič je vrabec – pohybuje se skoky snožmo a snaží se chytnou ostatní. Děti skáčou jako žáby. Po chycení honičem si honič s chyceným roli mění. Obměna – děti se pohybují jako raci, honič se pohybuje ve vzporu </a:t>
            </a:r>
            <a:r>
              <a:rPr lang="cs-CZ" dirty="0" err="1" smtClean="0"/>
              <a:t>stojmo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Prostor: v tělocvičně</a:t>
            </a:r>
          </a:p>
          <a:p>
            <a:r>
              <a:rPr lang="cs-CZ" dirty="0" smtClean="0"/>
              <a:t>Doba trvání: 5 min (max. po 2 min měníme způsob pohybu, nebo podle potřeby dětí)</a:t>
            </a:r>
          </a:p>
          <a:p>
            <a:r>
              <a:rPr lang="cs-CZ" dirty="0" smtClean="0"/>
              <a:t>Rozvoj: skoků a pohybových dovedností dítěte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Hon na raky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Do prostoru jsou rozmístěny kostky nebo jiné předměty. Na žíněnkách či pěnových </a:t>
            </a:r>
            <a:r>
              <a:rPr lang="cs-CZ" dirty="0" err="1" smtClean="0"/>
              <a:t>puzzlech</a:t>
            </a:r>
            <a:r>
              <a:rPr lang="cs-CZ" dirty="0" smtClean="0"/>
              <a:t> mají raci své úkryty. V každém úkrytu žije několik raků, kteří potřebují nasbírat potravu. Na nasbírání mají 0,5 minuty. Čas hlídá vedoucí. Po uplynutí času se objeví lovec raků, který se pohybuje po dvou a opozdilce odchytává. Úkolem raků není jen nasbírání zásob, ale také provedení-račí lezení (ve vzporu </a:t>
            </a:r>
            <a:r>
              <a:rPr lang="cs-CZ" dirty="0" err="1" smtClean="0"/>
              <a:t>pokrčmo</a:t>
            </a:r>
            <a:r>
              <a:rPr lang="cs-CZ" dirty="0" smtClean="0"/>
              <a:t> vzadu, tzn. po čtyřech břichem nahoru) a přenos zásob na břichu.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Raci chycení lovcem vypadávají. Vítězem se stávají raci, kteří přežili a mají nejvíc zásob. </a:t>
            </a:r>
          </a:p>
          <a:p>
            <a:r>
              <a:rPr lang="cs-CZ" dirty="0" smtClean="0"/>
              <a:t>Prostor: tělocvična apod.</a:t>
            </a:r>
          </a:p>
          <a:p>
            <a:r>
              <a:rPr lang="cs-CZ" u="sng" dirty="0" smtClean="0"/>
              <a:t>Sledujeme</a:t>
            </a:r>
            <a:r>
              <a:rPr lang="cs-CZ" dirty="0" smtClean="0"/>
              <a:t>: Jak děti zvládají vzpor </a:t>
            </a:r>
            <a:r>
              <a:rPr lang="cs-CZ" dirty="0" err="1" smtClean="0"/>
              <a:t>pokrčmo</a:t>
            </a:r>
            <a:r>
              <a:rPr lang="cs-CZ" dirty="0" smtClean="0"/>
              <a:t> vzadu? Dodržují tento způsob pohybu? Je čas pro ně dostatečný?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26" name="Picture 2" descr="C:\Users\k\Desktop\5. semestr\REKREOLOGIE A VĚK\r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140967"/>
            <a:ext cx="3224706" cy="25958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Lidé, domy, bouře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Děti utvoří trojice – dva se chytí za ruce nad hlavou – dům. Třetí si stoupne dovnitř domu. Jednotlivec, který je sám, zvolá buď lidé, domy nebo bouře. Lidé – mění se dítě uprostřed domu, musí jít rychle do jiného, kdo zůstane sám, zvolává. Ten, co zvolal se snaží také někam dostat a nezůstat sám. Když se mění domy – mění se jen dva, kteří tvoří dům </a:t>
            </a:r>
            <a:r>
              <a:rPr lang="cs-CZ" smtClean="0"/>
              <a:t>a jednotlivec. </a:t>
            </a:r>
            <a:r>
              <a:rPr lang="cs-CZ" dirty="0" smtClean="0"/>
              <a:t>Opět se snaží nikdo nezůstat sám. Bouře – mění se všichni a můžou měnit role. Cílem je nezůstat sám, být pohotový.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Prostor: tělocvična, hřiště, louka atd.</a:t>
            </a:r>
          </a:p>
          <a:p>
            <a:r>
              <a:rPr lang="cs-CZ" dirty="0" smtClean="0"/>
              <a:t>Doba trvání: cca 10 min (podle potřeby dětí)</a:t>
            </a:r>
          </a:p>
          <a:p>
            <a:r>
              <a:rPr lang="cs-CZ" dirty="0" smtClean="0"/>
              <a:t>Rozvoj rychlé reakce</a:t>
            </a:r>
          </a:p>
          <a:p>
            <a:r>
              <a:rPr lang="cs-CZ" dirty="0" smtClean="0"/>
              <a:t>Organizace: rozmístěni po prostoru, trojice a </a:t>
            </a:r>
            <a:r>
              <a:rPr lang="cs-CZ" dirty="0" smtClean="0"/>
              <a:t>jednotlivec</a:t>
            </a:r>
          </a:p>
          <a:p>
            <a:endParaRPr lang="cs-CZ" dirty="0"/>
          </a:p>
        </p:txBody>
      </p:sp>
      <p:pic>
        <p:nvPicPr>
          <p:cNvPr id="1027" name="Picture 3" descr="C:\Users\k\Desktop\5. semestr\REKREOLOGIE A VĚK\lid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708920"/>
            <a:ext cx="3681313" cy="2671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Uvedené hry děti velice baví a umožňují jim dostatek pohybu. Seberealizují se. Dávají větší pozor a lépe se s nimi pracuje. Je důležité zařazování pohybových aktivit, které mají blahodárný vliv na tělesné i psychické zdraví a utváření sociálních vztahů, do jejich každodenní života.</a:t>
            </a:r>
          </a:p>
          <a:p>
            <a:r>
              <a:rPr lang="cs-CZ" dirty="0" smtClean="0"/>
              <a:t>Pohyb je důležitou součástí nejen dětí, ale i jedinců všech věkových kategorií.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Příhoda, Václav. </a:t>
            </a:r>
            <a:r>
              <a:rPr lang="cs-CZ" i="1" dirty="0" smtClean="0"/>
              <a:t>Ontogeneze lidské psychiky</a:t>
            </a:r>
            <a:r>
              <a:rPr lang="cs-CZ" dirty="0" smtClean="0"/>
              <a:t>: vývoj člověka do patnácti let. Praha: Státní pedagogické nakladatelství, 1977. ISBN 14-610-77</a:t>
            </a:r>
          </a:p>
          <a:p>
            <a:r>
              <a:rPr lang="cs-CZ" b="1" dirty="0" smtClean="0"/>
              <a:t>Vágnerová, Marie.</a:t>
            </a:r>
            <a:r>
              <a:rPr lang="cs-CZ" dirty="0" smtClean="0"/>
              <a:t> </a:t>
            </a:r>
            <a:r>
              <a:rPr lang="cs-CZ" i="1" dirty="0" smtClean="0"/>
              <a:t>Vývojová psychologie. </a:t>
            </a:r>
            <a:r>
              <a:rPr lang="cs-CZ" dirty="0" smtClean="0"/>
              <a:t>Praha: Portál, s.r.o., 2000. ISBN 80-7178-308-0.</a:t>
            </a:r>
          </a:p>
          <a:p>
            <a:r>
              <a:rPr lang="cs-CZ" b="1" dirty="0" smtClean="0"/>
              <a:t>Vilímová, Vlasta.</a:t>
            </a:r>
            <a:r>
              <a:rPr lang="cs-CZ" dirty="0" smtClean="0"/>
              <a:t> </a:t>
            </a:r>
            <a:r>
              <a:rPr lang="cs-CZ" i="1" dirty="0" smtClean="0"/>
              <a:t>Didaktika tělesné výchovy</a:t>
            </a:r>
            <a:r>
              <a:rPr lang="cs-CZ" dirty="0" smtClean="0"/>
              <a:t>. Brno: Masarykova univerzita, 2009. ISBN 978-80-210-4936-9.</a:t>
            </a:r>
          </a:p>
          <a:p>
            <a:r>
              <a:rPr lang="cs-CZ" b="1" dirty="0" smtClean="0"/>
              <a:t>Pecháček, Stanislav, Váňová, H. a kol</a:t>
            </a:r>
            <a:r>
              <a:rPr lang="cs-CZ" dirty="0" smtClean="0"/>
              <a:t>. Praktické úkoly z didaktiky hudební výchovy pro 1. stupeň ZŠ. Praha: Karolinum, 2006. ISBN 80-246-0365-9</a:t>
            </a:r>
          </a:p>
          <a:p>
            <a:r>
              <a:rPr lang="cs-CZ" b="1" dirty="0" smtClean="0"/>
              <a:t>Dvořáková, Hana. 2002.</a:t>
            </a:r>
            <a:r>
              <a:rPr lang="cs-CZ" dirty="0" smtClean="0"/>
              <a:t> </a:t>
            </a:r>
            <a:r>
              <a:rPr lang="cs-CZ" i="1" dirty="0" smtClean="0"/>
              <a:t>Pohybem a hrou rozvíjíme osobnost dítěte. </a:t>
            </a:r>
            <a:r>
              <a:rPr lang="cs-CZ" dirty="0" smtClean="0"/>
              <a:t>Praha: Portál, s.r.o., 2002. ISBN 80-7178-693-4.</a:t>
            </a:r>
          </a:p>
          <a:p>
            <a:r>
              <a:rPr lang="cs-CZ" dirty="0" smtClean="0"/>
              <a:t>https://www.med.muni.cz/centrumprevence/informace-pro-vas/zdravy-zpusob-zivota/14-pohybova-aktivita.html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Obrázek 1: Mladí školní věk</a:t>
            </a:r>
            <a:r>
              <a:rPr lang="cs-CZ" dirty="0" smtClean="0"/>
              <a:t> 3</a:t>
            </a:r>
          </a:p>
          <a:p>
            <a:r>
              <a:rPr lang="cs-CZ" u="sng" dirty="0" smtClean="0"/>
              <a:t>Obrázek 2: Poruchy v držení těla</a:t>
            </a:r>
            <a:r>
              <a:rPr lang="cs-CZ" dirty="0" smtClean="0"/>
              <a:t> 5</a:t>
            </a:r>
          </a:p>
          <a:p>
            <a:r>
              <a:rPr lang="cs-CZ" u="sng" dirty="0" smtClean="0"/>
              <a:t>Obrázek 3: Školní zralost</a:t>
            </a:r>
            <a:r>
              <a:rPr lang="cs-CZ" dirty="0" smtClean="0"/>
              <a:t>	6</a:t>
            </a:r>
          </a:p>
          <a:p>
            <a:r>
              <a:rPr lang="cs-CZ" u="sng" dirty="0" smtClean="0"/>
              <a:t>Obrázek 4: Pohyb-základní životní potřeb</a:t>
            </a:r>
            <a:r>
              <a:rPr lang="cs-CZ" dirty="0" smtClean="0"/>
              <a:t> 9</a:t>
            </a:r>
          </a:p>
          <a:p>
            <a:r>
              <a:rPr lang="cs-CZ" u="sng" dirty="0" smtClean="0"/>
              <a:t>Obrázek 5: Nenáročné pohybové aktivity </a:t>
            </a:r>
            <a:r>
              <a:rPr lang="cs-CZ" dirty="0" smtClean="0"/>
              <a:t>10</a:t>
            </a:r>
          </a:p>
          <a:p>
            <a:r>
              <a:rPr lang="cs-CZ" u="sng" dirty="0" smtClean="0"/>
              <a:t>Obrázek 6: Jízda na kole</a:t>
            </a:r>
            <a:r>
              <a:rPr lang="cs-CZ" dirty="0" smtClean="0"/>
              <a:t> 11</a:t>
            </a:r>
          </a:p>
          <a:p>
            <a:r>
              <a:rPr lang="cs-CZ" u="sng" dirty="0" smtClean="0"/>
              <a:t>Obrázek 7: Bruslení</a:t>
            </a:r>
            <a:r>
              <a:rPr lang="cs-CZ" dirty="0" smtClean="0"/>
              <a:t> 11</a:t>
            </a:r>
          </a:p>
          <a:p>
            <a:r>
              <a:rPr lang="cs-CZ" u="sng" dirty="0" smtClean="0"/>
              <a:t>Obrázek 8: Čerti rozcvička </a:t>
            </a:r>
            <a:r>
              <a:rPr lang="cs-CZ" dirty="0" smtClean="0"/>
              <a:t>12</a:t>
            </a:r>
          </a:p>
          <a:p>
            <a:r>
              <a:rPr lang="cs-CZ" u="sng" dirty="0" smtClean="0"/>
              <a:t>Obrázek </a:t>
            </a:r>
            <a:r>
              <a:rPr lang="cs-CZ" u="sng" dirty="0" smtClean="0"/>
              <a:t>9</a:t>
            </a:r>
            <a:r>
              <a:rPr lang="cs-CZ" u="sng" dirty="0" smtClean="0"/>
              <a:t>: </a:t>
            </a:r>
            <a:r>
              <a:rPr lang="cs-CZ" u="sng" dirty="0" smtClean="0"/>
              <a:t>Hon na </a:t>
            </a:r>
            <a:r>
              <a:rPr lang="cs-CZ" u="sng" dirty="0" smtClean="0"/>
              <a:t>raky</a:t>
            </a:r>
            <a:r>
              <a:rPr lang="cs-CZ" dirty="0" smtClean="0"/>
              <a:t> </a:t>
            </a:r>
            <a:r>
              <a:rPr lang="cs-CZ" dirty="0" smtClean="0"/>
              <a:t>14</a:t>
            </a:r>
          </a:p>
          <a:p>
            <a:r>
              <a:rPr lang="cs-CZ" u="sng" dirty="0" smtClean="0"/>
              <a:t>Obrázek 10: Lidé, domy a bouře</a:t>
            </a:r>
            <a:r>
              <a:rPr lang="cs-CZ" dirty="0" smtClean="0"/>
              <a:t> 15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Obrázky – vlastní zdroj a internet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Věkové období žáka 1. stupně se různě rozděluje. Známé a hojně používané je dělení Příhody (1977). Mladším školním věkem se nazývá období od 6 (7) do 10 (11) let. </a:t>
            </a:r>
          </a:p>
          <a:p>
            <a:r>
              <a:rPr lang="cs-CZ" dirty="0" smtClean="0"/>
              <a:t>V odborné literatuře se můžeme setkat i s dělením např. Vágnerové (2000). Školní věk dělí na raný školní věk od 6-7 do 8-9 let, který souvisí s nástupem do školy a vývojovými změnami, dále střední školní věk od 8-9 do 11-12 let související s nástupem na 2. stupeň a ,,přípravou na dospívání‘‘. Na toto období navazuje starší školní věk nazýván pubescencí. Trvá přibližně do 15 let.</a:t>
            </a:r>
          </a:p>
          <a:p>
            <a:r>
              <a:rPr lang="cs-CZ" dirty="0" smtClean="0"/>
              <a:t>Pro mou práci budu vycházet s periodizace od 6 (7) do 10 (11) let.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dět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7272807" cy="54546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 nástupem do školních lavic se zlepšuje jemná motorika, její koordinace a prodlužuje postava.</a:t>
            </a:r>
          </a:p>
          <a:p>
            <a:r>
              <a:rPr lang="cs-CZ" dirty="0" smtClean="0"/>
              <a:t>Pecháček, Váňová a kol. (2006) poukazuje na vysokou úroveň motorické koordinace celého těla.</a:t>
            </a:r>
          </a:p>
          <a:p>
            <a:r>
              <a:rPr lang="cs-CZ" dirty="0" smtClean="0"/>
              <a:t>Děti mají rychlejší okysličování a výživu tkání. Je to dáno větším objemem srdce oproti dospělým. Vilímová (2009) zmiňuje zvýšenou spotřebu kyslíku díky nedostatečně vyvinutému dýchacímu svalstvu. </a:t>
            </a:r>
          </a:p>
          <a:p>
            <a:r>
              <a:rPr lang="cs-CZ" dirty="0" smtClean="0"/>
              <a:t>Intenzivním růstem objemu těla charakterizuje Vilímová (2009) průběh tělesného vývoje v období mladšího školního věku. „Období druhé plnosti.“ Chlapecká i dívčí postav se liší (hrudník, ramena, pánev).</a:t>
            </a:r>
          </a:p>
          <a:p>
            <a:r>
              <a:rPr lang="cs-CZ" dirty="0" smtClean="0"/>
              <a:t>Je to období plynulého růstu všech orgánů.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038600" cy="5505475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Poruchy v držení těla a stavby nohou vznikají podle Vilímové (2009) jednostranným či nepřiměřeným zatěžováním, dále nevhodnou výživou či nedostatečným fyzickým zatěžováním. </a:t>
            </a:r>
          </a:p>
          <a:p>
            <a:r>
              <a:rPr lang="cs-CZ" dirty="0" smtClean="0"/>
              <a:t>Může se vyskytnout nadbytek podkožního tuku.</a:t>
            </a:r>
          </a:p>
          <a:p>
            <a:r>
              <a:rPr lang="cs-CZ" dirty="0" smtClean="0"/>
              <a:t>Můžeme se setkat s dočasnou ,,neohrabaností“ danou nerovnoměrným růstem kostí a svalů.</a:t>
            </a:r>
          </a:p>
          <a:p>
            <a:endParaRPr lang="cs-CZ" dirty="0" smtClean="0"/>
          </a:p>
        </p:txBody>
      </p:sp>
      <p:pic>
        <p:nvPicPr>
          <p:cNvPr id="10" name="Zástupný symbol pro obsah 9" descr="V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03520" y="2106952"/>
            <a:ext cx="4416952" cy="32353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Psychologický a sociální vývoj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 nástupem do školy se předpokládá určité chování a respektování norem. Vznikají nové role – podřízená role žáka a symetrická role spolužáka. Seznamuje se s novou autoritou-učitelem. </a:t>
            </a:r>
          </a:p>
          <a:p>
            <a:r>
              <a:rPr lang="cs-CZ" dirty="0" smtClean="0"/>
              <a:t>Vágnerová (2000) poukazuje na důležitost funkční rodiny-matka, otec, sourozenec. Rodina představuje bezpečí a jistotu. S rozpadem rodiny se situace mění.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331640" y="548680"/>
          <a:ext cx="568863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        </a:t>
            </a:r>
            <a:r>
              <a:rPr lang="cs-CZ" dirty="0" smtClean="0">
                <a:solidFill>
                  <a:srgbClr val="00B050"/>
                </a:solidFill>
              </a:rPr>
              <a:t>Narůstá rozsah pozornosti.</a:t>
            </a:r>
          </a:p>
          <a:p>
            <a:pPr>
              <a:buNone/>
            </a:pPr>
            <a:r>
              <a:rPr lang="cs-CZ" dirty="0" smtClean="0"/>
              <a:t>             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rgbClr val="00B050"/>
                </a:solidFill>
              </a:rPr>
              <a:t>Vnímání je základ školního vyučování.</a:t>
            </a:r>
          </a:p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r>
              <a:rPr lang="cs-CZ" dirty="0" smtClean="0"/>
              <a:t>          </a:t>
            </a:r>
            <a:r>
              <a:rPr lang="cs-CZ" dirty="0" smtClean="0">
                <a:solidFill>
                  <a:srgbClr val="00B050"/>
                </a:solidFill>
              </a:rPr>
              <a:t>Mechanické zapamatování přechází k         	logické paměti. </a:t>
            </a:r>
          </a:p>
          <a:p>
            <a:pPr>
              <a:buNone/>
            </a:pPr>
            <a:r>
              <a:rPr lang="cs-CZ" dirty="0" smtClean="0"/>
              <a:t>        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rgbClr val="00B050"/>
                </a:solidFill>
              </a:rPr>
              <a:t>Představy a fantazie vrcholí kolem 10. roku.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     </a:t>
            </a:r>
            <a:r>
              <a:rPr lang="cs-CZ" dirty="0" smtClean="0">
                <a:solidFill>
                  <a:srgbClr val="00B050"/>
                </a:solidFill>
              </a:rPr>
              <a:t>V myšlení se opírá o konkrétní zkušenost.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Později roste potřeba sociálního kontaktu s vrstevníky. Záleží mu na jejich hodnocení.</a:t>
            </a:r>
          </a:p>
          <a:p>
            <a:r>
              <a:rPr lang="cs-CZ" dirty="0" smtClean="0"/>
              <a:t>Vztah k učiteli se mění – </a:t>
            </a:r>
            <a:r>
              <a:rPr lang="cs-CZ" dirty="0" err="1" smtClean="0"/>
              <a:t>neutrálnější</a:t>
            </a:r>
            <a:r>
              <a:rPr lang="cs-CZ" dirty="0" smtClean="0"/>
              <a:t>, i vztah ke škole, kde je adaptováno a ví, jak dosáhnout potřebného výkonu. Nároky učitele by měly odpovídat předem stanoveným pravidlům. </a:t>
            </a:r>
          </a:p>
          <a:p>
            <a:r>
              <a:rPr lang="cs-CZ" dirty="0" smtClean="0"/>
              <a:t>Vágnerová (2000) poukazuje na požadavky rodičů, které určují, zda je či není jejich dítě úspěšné. Ideál - co je pro dítě dosažitelné a pro rodiče akceptovatelné.</a:t>
            </a:r>
          </a:p>
          <a:p>
            <a:r>
              <a:rPr lang="cs-CZ" dirty="0" smtClean="0"/>
              <a:t>Mění se sebehodnocení i hodnocení rodičů, ostatních dětí, učitelů aj. </a:t>
            </a:r>
          </a:p>
          <a:p>
            <a:r>
              <a:rPr lang="cs-CZ" dirty="0" smtClean="0"/>
              <a:t>Objevují se první projevy rodičovského chování.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Pohyb jako základní životní potřeba dítěte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51520" y="764704"/>
            <a:ext cx="4038600" cy="5174035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Pohyb je prostředkem seznamování se s prostředím, prvním učením, jak ovládnout své tělo, jak si poradit se svým okolím a tím nabýt potřebné zkušenosti. Pohyb je prostředkem, jak vyjádřit sebe sama a komunikovat s ostatními. Je také prostředkem získávání sebevědomí, hodnocení sebe samého, vzájemného srovnávání, pomáhání si, soupeření a spolupráce. (Dvořáková, 2002)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755360" y="764704"/>
            <a:ext cx="3931920" cy="41547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Pohyb chrání před nemocemi, zlepšuje funkčnost organismu a přispívá k psychické pohodě. </a:t>
            </a:r>
            <a:endParaRPr lang="cs-CZ" dirty="0"/>
          </a:p>
        </p:txBody>
      </p:sp>
      <p:pic>
        <p:nvPicPr>
          <p:cNvPr id="8194" name="Picture 2" descr="VÃ½sledek obrÃ¡zku pro skÃ¡kajÃ­cÃ­ dÃ­tÄ"/>
          <p:cNvPicPr>
            <a:picLocks noChangeAspect="1" noChangeArrowheads="1"/>
          </p:cNvPicPr>
          <p:nvPr/>
        </p:nvPicPr>
        <p:blipFill>
          <a:blip r:embed="rId2" cstate="print"/>
          <a:srcRect t="10909" b="15455"/>
          <a:stretch>
            <a:fillRect/>
          </a:stretch>
        </p:blipFill>
        <p:spPr bwMode="auto">
          <a:xfrm>
            <a:off x="4242835" y="2564904"/>
            <a:ext cx="4372280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2041</TotalTime>
  <Words>1268</Words>
  <Application>Microsoft Office PowerPoint</Application>
  <PresentationFormat>Předvádění na obrazovce (4:3)</PresentationFormat>
  <Paragraphs>100</Paragraphs>
  <Slides>19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Aspekt</vt:lpstr>
      <vt:lpstr>Pohybové hry dětí mladšího věku</vt:lpstr>
      <vt:lpstr>Charakteristika</vt:lpstr>
      <vt:lpstr>Snímek 3</vt:lpstr>
      <vt:lpstr>Tělesný vývoj</vt:lpstr>
      <vt:lpstr>Snímek 5</vt:lpstr>
      <vt:lpstr>Psychologický a sociální vývoj</vt:lpstr>
      <vt:lpstr>Snímek 7</vt:lpstr>
      <vt:lpstr>Snímek 8</vt:lpstr>
      <vt:lpstr>Pohyb jako základní životní potřeba dítěte</vt:lpstr>
      <vt:lpstr>Snímek 10</vt:lpstr>
      <vt:lpstr>Snímek 11</vt:lpstr>
      <vt:lpstr>Čertí rozcvička</vt:lpstr>
      <vt:lpstr>Vrabec a žáby</vt:lpstr>
      <vt:lpstr>Hon na raky</vt:lpstr>
      <vt:lpstr>Lidé, domy, bouře</vt:lpstr>
      <vt:lpstr>Závěr</vt:lpstr>
      <vt:lpstr>Bibliografie</vt:lpstr>
      <vt:lpstr>Seznam obrázků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MLADŠÍ ŠKOLNÍ VĚK</dc:title>
  <dc:creator>Karla Šálková</dc:creator>
  <cp:lastModifiedBy>k</cp:lastModifiedBy>
  <cp:revision>155</cp:revision>
  <dcterms:created xsi:type="dcterms:W3CDTF">2018-12-03T21:47:20Z</dcterms:created>
  <dcterms:modified xsi:type="dcterms:W3CDTF">2018-12-09T08:33:13Z</dcterms:modified>
</cp:coreProperties>
</file>