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75" r:id="rId4"/>
    <p:sldId id="258" r:id="rId5"/>
    <p:sldId id="276" r:id="rId6"/>
    <p:sldId id="277" r:id="rId7"/>
    <p:sldId id="259" r:id="rId8"/>
    <p:sldId id="260" r:id="rId9"/>
    <p:sldId id="261"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2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1598939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anagementmania.com/cs/socialni-s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2822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457200">
              <a:spcBef>
                <a:spcPts val="0"/>
              </a:spcBef>
              <a:buNone/>
            </a:pPr>
            <a:r>
              <a:rPr lang="cs"/>
              <a:t>  </a:t>
            </a:r>
          </a:p>
        </p:txBody>
      </p:sp>
    </p:spTree>
    <p:extLst>
      <p:ext uri="{BB962C8B-B14F-4D97-AF65-F5344CB8AC3E}">
        <p14:creationId xmlns:p14="http://schemas.microsoft.com/office/powerpoint/2010/main" val="428276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cs"/>
              <a:t>Socializační role, při plnění úkolů.</a:t>
            </a:r>
          </a:p>
        </p:txBody>
      </p:sp>
    </p:spTree>
    <p:extLst>
      <p:ext uri="{BB962C8B-B14F-4D97-AF65-F5344CB8AC3E}">
        <p14:creationId xmlns:p14="http://schemas.microsoft.com/office/powerpoint/2010/main" val="2524656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cs" sz="1200">
                <a:latin typeface="Times New Roman"/>
                <a:ea typeface="Times New Roman"/>
                <a:cs typeface="Times New Roman"/>
                <a:sym typeface="Times New Roman"/>
              </a:rPr>
              <a:t>Utváření vztahů a pracovních skupin na pracovišti. </a:t>
            </a:r>
          </a:p>
        </p:txBody>
      </p:sp>
    </p:spTree>
    <p:extLst>
      <p:ext uri="{BB962C8B-B14F-4D97-AF65-F5344CB8AC3E}">
        <p14:creationId xmlns:p14="http://schemas.microsoft.com/office/powerpoint/2010/main" val="398146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3805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cs">
                <a:solidFill>
                  <a:schemeClr val="dk1"/>
                </a:solidFill>
              </a:rPr>
              <a:t>Formální organizační struktura je typem</a:t>
            </a:r>
            <a:r>
              <a:rPr lang="cs">
                <a:solidFill>
                  <a:schemeClr val="dk1"/>
                </a:solidFill>
                <a:hlinkClick r:id="rId3"/>
              </a:rPr>
              <a:t> sociální sítě.</a:t>
            </a:r>
          </a:p>
        </p:txBody>
      </p:sp>
    </p:spTree>
    <p:extLst>
      <p:ext uri="{BB962C8B-B14F-4D97-AF65-F5344CB8AC3E}">
        <p14:creationId xmlns:p14="http://schemas.microsoft.com/office/powerpoint/2010/main" val="840471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cs"/>
              <a:t>‹#›</a:t>
            </a:fld>
            <a:endParaRPr lang="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cs" sz="1000">
                <a:solidFill>
                  <a:schemeClr val="dk2"/>
                </a:solidFill>
              </a:rPr>
              <a:t>‹#›</a:t>
            </a:fld>
            <a:endParaRPr lang="c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narodnenoviny.sk/" TargetMode="External"/><Relationship Id="rId3" Type="http://schemas.openxmlformats.org/officeDocument/2006/relationships/hyperlink" Target="https://www.mojezdravi.cz/" TargetMode="External"/><Relationship Id="rId7" Type="http://schemas.openxmlformats.org/officeDocument/2006/relationships/hyperlink" Target="https://www.osppp.cz/" TargetMode="External"/><Relationship Id="rId12" Type="http://schemas.openxmlformats.org/officeDocument/2006/relationships/hyperlink" Target="https://www.extra.cz/"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cs.wikipedia.org/" TargetMode="External"/><Relationship Id="rId11" Type="http://schemas.openxmlformats.org/officeDocument/2006/relationships/hyperlink" Target="https://www.magazinzdravi.cz/" TargetMode="External"/><Relationship Id="rId5" Type="http://schemas.openxmlformats.org/officeDocument/2006/relationships/hyperlink" Target="http://wiki.knihovna.cz/" TargetMode="External"/><Relationship Id="rId10" Type="http://schemas.openxmlformats.org/officeDocument/2006/relationships/hyperlink" Target="http://www.odbory-pilapaskov.cz/" TargetMode="External"/><Relationship Id="rId4" Type="http://schemas.openxmlformats.org/officeDocument/2006/relationships/hyperlink" Target="http://www.aktivityprozdravi.cz/" TargetMode="External"/><Relationship Id="rId9" Type="http://schemas.openxmlformats.org/officeDocument/2006/relationships/hyperlink" Target="https://zena.aktualne.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cs" dirty="0" smtClean="0"/>
              <a:t>Rekreace a věk </a:t>
            </a:r>
            <a:endParaRPr lang="cs" dirty="0"/>
          </a:p>
        </p:txBody>
      </p:sp>
      <p:sp>
        <p:nvSpPr>
          <p:cNvPr id="55" name="Shape 55"/>
          <p:cNvSpPr txBox="1">
            <a:spLocks noGrp="1"/>
          </p:cNvSpPr>
          <p:nvPr>
            <p:ph type="subTitle" idx="1"/>
          </p:nvPr>
        </p:nvSpPr>
        <p:spPr>
          <a:xfrm>
            <a:off x="311700" y="3914455"/>
            <a:ext cx="8520608" cy="513708"/>
          </a:xfrm>
          <a:prstGeom prst="rect">
            <a:avLst/>
          </a:prstGeom>
        </p:spPr>
        <p:txBody>
          <a:bodyPr lIns="91425" tIns="91425" rIns="91425" bIns="91425" anchor="t" anchorCtr="0">
            <a:noAutofit/>
          </a:bodyPr>
          <a:lstStyle/>
          <a:p>
            <a:pPr lvl="0">
              <a:spcBef>
                <a:spcPts val="0"/>
              </a:spcBef>
              <a:buNone/>
            </a:pPr>
            <a:r>
              <a:rPr lang="cs-CZ" sz="1800" dirty="0" smtClean="0">
                <a:solidFill>
                  <a:schemeClr val="tx1"/>
                </a:solidFill>
              </a:rPr>
              <a:t>Miroslav Kyselý</a:t>
            </a:r>
            <a:endParaRPr sz="1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15375" y="434751"/>
            <a:ext cx="8544624" cy="572700"/>
          </a:xfrm>
          <a:prstGeom prst="rect">
            <a:avLst/>
          </a:prstGeom>
        </p:spPr>
        <p:txBody>
          <a:bodyPr lIns="91425" tIns="91425" rIns="91425" bIns="91425" anchor="t" anchorCtr="0">
            <a:noAutofit/>
          </a:bodyPr>
          <a:lstStyle/>
          <a:p>
            <a:pPr lvl="0" algn="ctr" rtl="0">
              <a:spcBef>
                <a:spcPts val="0"/>
              </a:spcBef>
              <a:buClr>
                <a:schemeClr val="dk1"/>
              </a:buClr>
              <a:buSzPct val="61111"/>
              <a:buFont typeface="Arial"/>
              <a:buNone/>
            </a:pPr>
            <a:r>
              <a:rPr lang="cs" sz="2400" b="1" dirty="0" smtClean="0">
                <a:solidFill>
                  <a:schemeClr val="tx1"/>
                </a:solidFill>
                <a:latin typeface="Times New Roman"/>
                <a:ea typeface="Times New Roman"/>
                <a:cs typeface="Times New Roman"/>
                <a:sym typeface="Times New Roman"/>
              </a:rPr>
              <a:t>Dospělost</a:t>
            </a:r>
            <a:br>
              <a:rPr lang="cs" sz="2400" b="1" dirty="0" smtClean="0">
                <a:solidFill>
                  <a:schemeClr val="tx1"/>
                </a:solidFill>
                <a:latin typeface="Times New Roman"/>
                <a:ea typeface="Times New Roman"/>
                <a:cs typeface="Times New Roman"/>
                <a:sym typeface="Times New Roman"/>
              </a:rPr>
            </a:br>
            <a:r>
              <a:rPr lang="cs" sz="2400" b="1" dirty="0" smtClean="0">
                <a:solidFill>
                  <a:schemeClr val="tx1"/>
                </a:solidFill>
                <a:latin typeface="Times New Roman"/>
                <a:ea typeface="Times New Roman"/>
                <a:cs typeface="Times New Roman"/>
                <a:sym typeface="Times New Roman"/>
              </a:rPr>
              <a:t>18-60 let </a:t>
            </a:r>
            <a:endParaRPr lang="cs" sz="2400" b="1" dirty="0">
              <a:solidFill>
                <a:schemeClr val="tx1"/>
              </a:solidFill>
              <a:latin typeface="Times New Roman"/>
              <a:ea typeface="Times New Roman"/>
              <a:cs typeface="Times New Roman"/>
              <a:sym typeface="Times New Roman"/>
            </a:endParaRPr>
          </a:p>
          <a:p>
            <a:pPr lvl="0" algn="ctr" rtl="0">
              <a:spcBef>
                <a:spcPts val="0"/>
              </a:spcBef>
              <a:buClr>
                <a:schemeClr val="dk1"/>
              </a:buClr>
              <a:buSzPct val="39285"/>
              <a:buFont typeface="Arial"/>
              <a:buNone/>
            </a:pPr>
            <a:endParaRPr dirty="0"/>
          </a:p>
        </p:txBody>
      </p:sp>
      <p:sp>
        <p:nvSpPr>
          <p:cNvPr id="61" name="Shape 61"/>
          <p:cNvSpPr txBox="1">
            <a:spLocks noGrp="1"/>
          </p:cNvSpPr>
          <p:nvPr>
            <p:ph type="body" idx="1"/>
          </p:nvPr>
        </p:nvSpPr>
        <p:spPr>
          <a:xfrm>
            <a:off x="-1" y="1405753"/>
            <a:ext cx="8794679" cy="3484746"/>
          </a:xfrm>
          <a:prstGeom prst="rect">
            <a:avLst/>
          </a:prstGeom>
        </p:spPr>
        <p:txBody>
          <a:bodyPr lIns="91425" tIns="91425" rIns="91425" bIns="91425" anchor="t" anchorCtr="0">
            <a:noAutofit/>
          </a:bodyPr>
          <a:lstStyle/>
          <a:p>
            <a:pPr>
              <a:buClr>
                <a:schemeClr val="dk1"/>
              </a:buClr>
              <a:buSzPct val="91666"/>
            </a:pPr>
            <a:r>
              <a:rPr lang="cs-CZ" sz="1600" b="1" dirty="0">
                <a:solidFill>
                  <a:schemeClr val="tx1"/>
                </a:solidFill>
                <a:latin typeface="Times New Roman" panose="02020603050405020304" pitchFamily="18" charset="0"/>
                <a:cs typeface="Times New Roman" panose="02020603050405020304" pitchFamily="18" charset="0"/>
              </a:rPr>
              <a:t>Dospělost</a:t>
            </a:r>
            <a:r>
              <a:rPr lang="cs-CZ" sz="1600" dirty="0"/>
              <a:t> </a:t>
            </a:r>
            <a:r>
              <a:rPr lang="cs-CZ" sz="1600" dirty="0">
                <a:solidFill>
                  <a:schemeClr val="tx1"/>
                </a:solidFill>
                <a:latin typeface="Times New Roman" panose="02020603050405020304" pitchFamily="18" charset="0"/>
                <a:cs typeface="Times New Roman" panose="02020603050405020304" pitchFamily="18" charset="0"/>
              </a:rPr>
              <a:t>označuje stav jakéhokoli zralého organismu, ale obvykle referuje na člověka, který už není dále dítě nebo nezletilec a stává se ženou nebo mužem. Dospělost též přeneseně značí status, kdy lidé myslí víc racionálně nebo více konzervativně. Věda, která se dospělostí zabývá, se nazývá </a:t>
            </a:r>
            <a:r>
              <a:rPr lang="cs-CZ" sz="1600" dirty="0" err="1">
                <a:solidFill>
                  <a:schemeClr val="tx1"/>
                </a:solidFill>
                <a:latin typeface="Times New Roman" panose="02020603050405020304" pitchFamily="18" charset="0"/>
                <a:cs typeface="Times New Roman" panose="02020603050405020304" pitchFamily="18" charset="0"/>
              </a:rPr>
              <a:t>akmeologie</a:t>
            </a:r>
            <a:r>
              <a:rPr lang="cs-CZ" sz="1600" dirty="0">
                <a:solidFill>
                  <a:schemeClr val="tx1"/>
                </a:solidFill>
                <a:latin typeface="Times New Roman" panose="02020603050405020304" pitchFamily="18" charset="0"/>
                <a:cs typeface="Times New Roman" panose="02020603050405020304" pitchFamily="18" charset="0"/>
              </a:rPr>
              <a:t>.</a:t>
            </a:r>
          </a:p>
          <a:p>
            <a:pPr lvl="0" rtl="0">
              <a:spcBef>
                <a:spcPts val="0"/>
              </a:spcBef>
              <a:buClr>
                <a:schemeClr val="dk1"/>
              </a:buClr>
              <a:buSzPct val="91666"/>
              <a:buFont typeface="Arial"/>
              <a:buNone/>
            </a:pPr>
            <a:endParaRPr lang="cs-CZ" sz="1600" dirty="0" smtClean="0">
              <a:solidFill>
                <a:schemeClr val="dk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smtClean="0">
              <a:solidFill>
                <a:schemeClr val="tx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a:solidFill>
                <a:schemeClr val="tx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smtClean="0">
              <a:solidFill>
                <a:schemeClr val="tx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a:solidFill>
                <a:schemeClr val="tx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smtClean="0">
              <a:solidFill>
                <a:schemeClr val="tx1"/>
              </a:solidFill>
              <a:latin typeface="Times New Roman"/>
              <a:ea typeface="Times New Roman"/>
              <a:cs typeface="Times New Roman"/>
              <a:sym typeface="Times New Roman"/>
            </a:endParaRPr>
          </a:p>
          <a:p>
            <a:pPr lvl="0" algn="ctr" rtl="0">
              <a:spcBef>
                <a:spcPts val="0"/>
              </a:spcBef>
              <a:buClr>
                <a:schemeClr val="dk1"/>
              </a:buClr>
              <a:buSzPct val="91666"/>
              <a:buFont typeface="Arial"/>
              <a:buNone/>
            </a:pPr>
            <a:endParaRPr lang="cs-CZ" sz="1600" dirty="0">
              <a:solidFill>
                <a:schemeClr val="tx1"/>
              </a:solidFill>
              <a:latin typeface="Times New Roman"/>
              <a:ea typeface="Times New Roman"/>
              <a:cs typeface="Times New Roman"/>
              <a:sym typeface="Times New Roman"/>
            </a:endParaRPr>
          </a:p>
          <a:p>
            <a:endParaRPr lang="cs-CZ" sz="1600" dirty="0"/>
          </a:p>
          <a:p>
            <a:pPr lvl="0" rtl="0">
              <a:spcBef>
                <a:spcPts val="0"/>
              </a:spcBef>
              <a:buClr>
                <a:schemeClr val="dk1"/>
              </a:buClr>
              <a:buSzPct val="91666"/>
            </a:pPr>
            <a:endParaRPr lang="cs-CZ" sz="1600" dirty="0" smtClean="0">
              <a:solidFill>
                <a:schemeClr val="dk1"/>
              </a:solidFill>
              <a:latin typeface="Times New Roman"/>
              <a:ea typeface="Times New Roman"/>
              <a:cs typeface="Times New Roman"/>
              <a:sym typeface="Times New Roman"/>
            </a:endParaRPr>
          </a:p>
          <a:p>
            <a:pPr lvl="0" rtl="0">
              <a:spcBef>
                <a:spcPts val="0"/>
              </a:spcBef>
              <a:buClr>
                <a:schemeClr val="dk1"/>
              </a:buClr>
              <a:buSzPct val="91666"/>
            </a:pPr>
            <a:endParaRPr lang="cs-CZ" sz="1600" dirty="0" smtClean="0">
              <a:solidFill>
                <a:schemeClr val="dk1"/>
              </a:solidFill>
              <a:latin typeface="Times New Roman"/>
              <a:ea typeface="Times New Roman"/>
              <a:cs typeface="Times New Roman"/>
              <a:sym typeface="Times New Roman"/>
            </a:endParaRPr>
          </a:p>
          <a:p>
            <a:pPr lvl="0" rtl="0">
              <a:spcBef>
                <a:spcPts val="0"/>
              </a:spcBef>
              <a:buClr>
                <a:schemeClr val="dk1"/>
              </a:buClr>
              <a:buSzPct val="91666"/>
              <a:buFont typeface="Arial"/>
              <a:buNone/>
            </a:pPr>
            <a:endParaRPr lang="cs-CZ" sz="1200" dirty="0" smtClean="0">
              <a:solidFill>
                <a:schemeClr val="dk1"/>
              </a:solidFill>
              <a:latin typeface="Times New Roman"/>
              <a:ea typeface="Times New Roman"/>
              <a:cs typeface="Times New Roman"/>
              <a:sym typeface="Times New Roman"/>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440" y="2545451"/>
            <a:ext cx="5425440" cy="259804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idx="1"/>
          </p:nvPr>
        </p:nvSpPr>
        <p:spPr>
          <a:xfrm>
            <a:off x="363071" y="719191"/>
            <a:ext cx="8520600" cy="3901055"/>
          </a:xfrm>
        </p:spPr>
        <p:txBody>
          <a:bodyPr/>
          <a:lstStyle/>
          <a:p>
            <a:pPr lvl="0" algn="ctr">
              <a:buClr>
                <a:schemeClr val="dk1"/>
              </a:buClr>
              <a:buSzPct val="91666"/>
            </a:pPr>
            <a:r>
              <a:rPr lang="cs-CZ" sz="1600" dirty="0" smtClean="0">
                <a:solidFill>
                  <a:schemeClr val="tx1"/>
                </a:solidFill>
                <a:latin typeface="Times New Roman"/>
                <a:ea typeface="Times New Roman"/>
                <a:cs typeface="Times New Roman"/>
                <a:sym typeface="Times New Roman"/>
              </a:rPr>
              <a:t>tzv</a:t>
            </a:r>
            <a:r>
              <a:rPr lang="cs-CZ" sz="1600" dirty="0">
                <a:solidFill>
                  <a:schemeClr val="tx1"/>
                </a:solidFill>
                <a:latin typeface="Times New Roman"/>
                <a:ea typeface="Times New Roman"/>
                <a:cs typeface="Times New Roman"/>
                <a:sym typeface="Times New Roman"/>
              </a:rPr>
              <a:t>. sedavé zaměstnání</a:t>
            </a:r>
          </a:p>
          <a:p>
            <a:pPr marL="171450" lvl="0" indent="-171450">
              <a:buClr>
                <a:schemeClr val="dk1"/>
              </a:buClr>
              <a:buSzPct val="91666"/>
              <a:buFont typeface="Arial" panose="020B0604020202020204" pitchFamily="34" charset="0"/>
              <a:buChar char="•"/>
            </a:pPr>
            <a:r>
              <a:rPr lang="cs-CZ" sz="1600" dirty="0">
                <a:solidFill>
                  <a:schemeClr val="tx1"/>
                </a:solidFill>
                <a:latin typeface="Times New Roman"/>
                <a:ea typeface="Times New Roman"/>
                <a:cs typeface="Times New Roman"/>
                <a:sym typeface="Times New Roman"/>
              </a:rPr>
              <a:t>Lidé v kancelářích (administrativa)</a:t>
            </a:r>
          </a:p>
          <a:p>
            <a:pPr marL="171450" lvl="0" indent="-171450">
              <a:buClr>
                <a:schemeClr val="dk1"/>
              </a:buClr>
              <a:buSzPct val="91666"/>
              <a:buFont typeface="Arial" panose="020B0604020202020204" pitchFamily="34" charset="0"/>
              <a:buChar char="•"/>
            </a:pPr>
            <a:r>
              <a:rPr lang="cs-CZ" sz="1600" dirty="0">
                <a:solidFill>
                  <a:schemeClr val="tx1"/>
                </a:solidFill>
                <a:latin typeface="Times New Roman"/>
                <a:ea typeface="Times New Roman"/>
                <a:cs typeface="Times New Roman"/>
                <a:sym typeface="Times New Roman"/>
              </a:rPr>
              <a:t>Řidiči (MHD, kamionu, přepravní zásilky)</a:t>
            </a:r>
          </a:p>
          <a:p>
            <a:pPr marL="171450" lvl="0" indent="-171450">
              <a:buClr>
                <a:schemeClr val="dk1"/>
              </a:buClr>
              <a:buSzPct val="91666"/>
              <a:buFont typeface="Arial" panose="020B0604020202020204" pitchFamily="34" charset="0"/>
              <a:buChar char="•"/>
            </a:pPr>
            <a:r>
              <a:rPr lang="cs-CZ" sz="1600" dirty="0">
                <a:solidFill>
                  <a:schemeClr val="tx1"/>
                </a:solidFill>
                <a:latin typeface="Times New Roman"/>
                <a:ea typeface="Times New Roman"/>
                <a:cs typeface="Times New Roman"/>
                <a:sym typeface="Times New Roman"/>
              </a:rPr>
              <a:t>Dělníci při výrobě</a:t>
            </a:r>
          </a:p>
          <a:p>
            <a:pPr lvl="0"/>
            <a:r>
              <a:rPr lang="cs-CZ" sz="1600" dirty="0">
                <a:solidFill>
                  <a:schemeClr val="tx1"/>
                </a:solidFill>
                <a:latin typeface="Times New Roman"/>
                <a:ea typeface="Times New Roman"/>
                <a:cs typeface="Times New Roman"/>
                <a:sym typeface="Times New Roman"/>
              </a:rPr>
              <a:t>Tuhle skupinu lidí jsem si vybral, protože si myslím, že pracující lidé dnes žijí ve spěchu, za cílem něčeho dosáhnout a přitom ztrácí smysl života a většinu svého volného času, který jim pomáhá se vyrovnat se svým fyzickým i duševním zdravím. </a:t>
            </a:r>
          </a:p>
          <a:p>
            <a:endParaRPr lang="cs-CZ" sz="16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6444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Shape 67"/>
          <p:cNvSpPr txBox="1">
            <a:spLocks noGrp="1"/>
          </p:cNvSpPr>
          <p:nvPr>
            <p:ph type="body" idx="1"/>
          </p:nvPr>
        </p:nvSpPr>
        <p:spPr>
          <a:xfrm>
            <a:off x="311700" y="544531"/>
            <a:ext cx="8369963" cy="4454244"/>
          </a:xfrm>
          <a:prstGeom prst="rect">
            <a:avLst/>
          </a:prstGeom>
        </p:spPr>
        <p:txBody>
          <a:bodyPr lIns="91425" tIns="91425" rIns="91425" bIns="91425" anchor="t" anchorCtr="0">
            <a:noAutofit/>
          </a:bodyPr>
          <a:lstStyle/>
          <a:p>
            <a:pPr lvl="0" indent="-298450" algn="ctr" rtl="0">
              <a:spcBef>
                <a:spcPts val="0"/>
              </a:spcBef>
              <a:spcAft>
                <a:spcPts val="0"/>
              </a:spcAft>
              <a:buClr>
                <a:schemeClr val="dk1"/>
              </a:buClr>
              <a:buSzPct val="91666"/>
              <a:buFont typeface="Arial"/>
              <a:buNone/>
            </a:pPr>
            <a:r>
              <a:rPr lang="cs-CZ" sz="2400" b="1" dirty="0" smtClean="0">
                <a:solidFill>
                  <a:schemeClr val="dk1"/>
                </a:solidFill>
                <a:latin typeface="Times New Roman"/>
                <a:ea typeface="Times New Roman"/>
                <a:cs typeface="Times New Roman"/>
                <a:sym typeface="Times New Roman"/>
              </a:rPr>
              <a:t>Následky sedavého zaměstnání</a:t>
            </a:r>
            <a:r>
              <a:rPr lang="cs" sz="2400" b="1" dirty="0" smtClean="0">
                <a:solidFill>
                  <a:schemeClr val="dk1"/>
                </a:solidFill>
                <a:latin typeface="Times New Roman"/>
                <a:ea typeface="Times New Roman"/>
                <a:cs typeface="Times New Roman"/>
                <a:sym typeface="Times New Roman"/>
              </a:rPr>
              <a:t>: </a:t>
            </a:r>
          </a:p>
          <a:p>
            <a:pPr lvl="0" indent="-298450" algn="ctr" rtl="0">
              <a:spcBef>
                <a:spcPts val="0"/>
              </a:spcBef>
              <a:spcAft>
                <a:spcPts val="0"/>
              </a:spcAft>
              <a:buClr>
                <a:schemeClr val="dk1"/>
              </a:buClr>
              <a:buSzPct val="91666"/>
              <a:buFont typeface="Arial"/>
              <a:buNone/>
            </a:pPr>
            <a:endParaRPr lang="cs" sz="2000" dirty="0">
              <a:solidFill>
                <a:schemeClr val="dk1"/>
              </a:solidFill>
              <a:latin typeface="Times New Roman"/>
              <a:ea typeface="Times New Roman"/>
              <a:cs typeface="Times New Roman"/>
              <a:sym typeface="Times New Roman"/>
            </a:endParaRPr>
          </a:p>
          <a:p>
            <a:pPr lvl="0" indent="-298450" rtl="0">
              <a:spcBef>
                <a:spcPts val="0"/>
              </a:spcBef>
              <a:spcAft>
                <a:spcPts val="0"/>
              </a:spcAft>
              <a:buClr>
                <a:schemeClr val="dk1"/>
              </a:buClr>
              <a:buSzPct val="91666"/>
              <a:buFont typeface="Arial"/>
              <a:buNone/>
            </a:pPr>
            <a:r>
              <a:rPr lang="cs-CZ" sz="1600" dirty="0" smtClean="0">
                <a:solidFill>
                  <a:schemeClr val="dk1"/>
                </a:solidFill>
                <a:latin typeface="Times New Roman"/>
                <a:ea typeface="Times New Roman"/>
                <a:cs typeface="Times New Roman"/>
                <a:sym typeface="Times New Roman"/>
              </a:rPr>
              <a:t>N</a:t>
            </a:r>
            <a:r>
              <a:rPr lang="cs" sz="1600" dirty="0" smtClean="0">
                <a:solidFill>
                  <a:schemeClr val="dk1"/>
                </a:solidFill>
                <a:latin typeface="Times New Roman"/>
                <a:ea typeface="Times New Roman"/>
                <a:cs typeface="Times New Roman"/>
                <a:sym typeface="Times New Roman"/>
              </a:rPr>
              <a:t>ásledky mohou být v mnoha podobách a vždy mají negativní následek na lidský organismus jako celek.</a:t>
            </a:r>
          </a:p>
          <a:p>
            <a:pPr lvl="0" indent="-298450" rtl="0">
              <a:spcBef>
                <a:spcPts val="0"/>
              </a:spcBef>
              <a:spcAft>
                <a:spcPts val="0"/>
              </a:spcAft>
              <a:buClr>
                <a:schemeClr val="dk1"/>
              </a:buClr>
              <a:buSzPct val="91666"/>
              <a:buFont typeface="Arial" panose="020B0604020202020204" pitchFamily="34" charset="0"/>
              <a:buChar char="•"/>
            </a:pPr>
            <a:r>
              <a:rPr lang="cs-CZ" sz="1600" b="1" dirty="0" smtClean="0">
                <a:solidFill>
                  <a:schemeClr val="dk1"/>
                </a:solidFill>
                <a:latin typeface="Times New Roman"/>
                <a:ea typeface="Times New Roman"/>
                <a:cs typeface="Times New Roman"/>
                <a:sym typeface="Times New Roman"/>
              </a:rPr>
              <a:t>O</a:t>
            </a:r>
            <a:r>
              <a:rPr lang="cs" sz="1600" b="1" dirty="0" smtClean="0">
                <a:solidFill>
                  <a:schemeClr val="dk1"/>
                </a:solidFill>
                <a:latin typeface="Times New Roman"/>
                <a:ea typeface="Times New Roman"/>
                <a:cs typeface="Times New Roman"/>
                <a:sym typeface="Times New Roman"/>
              </a:rPr>
              <a:t>bezita</a:t>
            </a:r>
          </a:p>
          <a:p>
            <a:pPr lvl="0">
              <a:spcAft>
                <a:spcPts val="0"/>
              </a:spcAft>
              <a:buClr>
                <a:schemeClr val="dk1"/>
              </a:buClr>
              <a:buSzPct val="91666"/>
            </a:pPr>
            <a:r>
              <a:rPr lang="cs-CZ" sz="1050" b="1" dirty="0" smtClean="0"/>
              <a:t>	</a:t>
            </a:r>
            <a:r>
              <a:rPr lang="cs-CZ" sz="1050" dirty="0" smtClean="0">
                <a:solidFill>
                  <a:schemeClr val="tx1"/>
                </a:solidFill>
                <a:latin typeface="Times New Roman" panose="02020603050405020304" pitchFamily="18" charset="0"/>
                <a:cs typeface="Times New Roman" panose="02020603050405020304" pitchFamily="18" charset="0"/>
              </a:rPr>
              <a:t>Obezita </a:t>
            </a:r>
            <a:r>
              <a:rPr lang="cs-CZ" sz="1050" dirty="0">
                <a:solidFill>
                  <a:schemeClr val="tx1"/>
                </a:solidFill>
                <a:latin typeface="Times New Roman" panose="02020603050405020304" pitchFamily="18" charset="0"/>
                <a:cs typeface="Times New Roman" panose="02020603050405020304" pitchFamily="18" charset="0"/>
              </a:rPr>
              <a:t>(otylost, tloušťka) vzniká ve chvíli, kdy člověk přijímá více energie, než kolik vydá. Nadbytečný příjem se </a:t>
            </a:r>
            <a:r>
              <a:rPr lang="cs-CZ" sz="1050" dirty="0" smtClean="0">
                <a:solidFill>
                  <a:schemeClr val="tx1"/>
                </a:solidFill>
                <a:latin typeface="Times New Roman" panose="02020603050405020304" pitchFamily="18" charset="0"/>
                <a:cs typeface="Times New Roman" panose="02020603050405020304" pitchFamily="18" charset="0"/>
              </a:rPr>
              <a:t>odrazí </a:t>
            </a:r>
            <a:r>
              <a:rPr lang="cs-CZ" sz="1050" dirty="0">
                <a:solidFill>
                  <a:schemeClr val="tx1"/>
                </a:solidFill>
                <a:latin typeface="Times New Roman" panose="02020603050405020304" pitchFamily="18" charset="0"/>
                <a:cs typeface="Times New Roman" panose="02020603050405020304" pitchFamily="18" charset="0"/>
              </a:rPr>
              <a:t>v tom, že se </a:t>
            </a:r>
            <a:r>
              <a:rPr lang="cs-CZ" sz="1050" dirty="0" smtClean="0">
                <a:solidFill>
                  <a:schemeClr val="tx1"/>
                </a:solidFill>
                <a:latin typeface="Times New Roman" panose="02020603050405020304" pitchFamily="18" charset="0"/>
                <a:cs typeface="Times New Roman" panose="02020603050405020304" pitchFamily="18" charset="0"/>
              </a:rPr>
              <a:t>nespotřebovaná </a:t>
            </a:r>
            <a:r>
              <a:rPr lang="cs-CZ" sz="1050" dirty="0">
                <a:solidFill>
                  <a:schemeClr val="tx1"/>
                </a:solidFill>
                <a:latin typeface="Times New Roman" panose="02020603050405020304" pitchFamily="18" charset="0"/>
                <a:cs typeface="Times New Roman" panose="02020603050405020304" pitchFamily="18" charset="0"/>
              </a:rPr>
              <a:t>energie v organismu hromadí ve formě tuku v tukových buňkách. Obezita je </a:t>
            </a:r>
            <a:r>
              <a:rPr lang="cs-CZ" sz="1050" dirty="0" smtClean="0">
                <a:solidFill>
                  <a:schemeClr val="tx1"/>
                </a:solidFill>
                <a:latin typeface="Times New Roman" panose="02020603050405020304" pitchFamily="18" charset="0"/>
                <a:cs typeface="Times New Roman" panose="02020603050405020304" pitchFamily="18" charset="0"/>
              </a:rPr>
              <a:t>tedy </a:t>
            </a:r>
            <a:r>
              <a:rPr lang="cs-CZ" sz="1050" dirty="0">
                <a:solidFill>
                  <a:schemeClr val="tx1"/>
                </a:solidFill>
                <a:latin typeface="Times New Roman" panose="02020603050405020304" pitchFamily="18" charset="0"/>
                <a:cs typeface="Times New Roman" panose="02020603050405020304" pitchFamily="18" charset="0"/>
              </a:rPr>
              <a:t>definována jako zvýšené množství </a:t>
            </a:r>
            <a:r>
              <a:rPr lang="cs-CZ" sz="1050" dirty="0" smtClean="0">
                <a:solidFill>
                  <a:schemeClr val="tx1"/>
                </a:solidFill>
                <a:latin typeface="Times New Roman" panose="02020603050405020304" pitchFamily="18" charset="0"/>
                <a:cs typeface="Times New Roman" panose="02020603050405020304" pitchFamily="18" charset="0"/>
              </a:rPr>
              <a:t>tukové </a:t>
            </a:r>
            <a:r>
              <a:rPr lang="cs-CZ" sz="1050" dirty="0">
                <a:solidFill>
                  <a:schemeClr val="tx1"/>
                </a:solidFill>
                <a:latin typeface="Times New Roman" panose="02020603050405020304" pitchFamily="18" charset="0"/>
                <a:cs typeface="Times New Roman" panose="02020603050405020304" pitchFamily="18" charset="0"/>
              </a:rPr>
              <a:t>tkáně, a tedy i zvýšená tělesná hmotnost</a:t>
            </a:r>
            <a:r>
              <a:rPr lang="cs-CZ" sz="1050" dirty="0" smtClean="0">
                <a:solidFill>
                  <a:schemeClr val="tx1"/>
                </a:solidFill>
                <a:latin typeface="Times New Roman" panose="02020603050405020304" pitchFamily="18" charset="0"/>
                <a:cs typeface="Times New Roman" panose="02020603050405020304" pitchFamily="18" charset="0"/>
              </a:rPr>
              <a:t>.</a:t>
            </a:r>
          </a:p>
          <a:p>
            <a:pPr lvl="0">
              <a:spcAft>
                <a:spcPts val="0"/>
              </a:spcAft>
              <a:buClr>
                <a:schemeClr val="dk1"/>
              </a:buClr>
              <a:buSzPct val="91666"/>
            </a:pPr>
            <a:endParaRPr lang="cs" sz="1050" dirty="0" smtClean="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lvl="0">
              <a:spcAft>
                <a:spcPts val="0"/>
              </a:spcAft>
              <a:buClr>
                <a:schemeClr val="dk1"/>
              </a:buClr>
              <a:buSzPct val="91666"/>
            </a:pPr>
            <a:r>
              <a:rPr lang="cs" sz="1600" dirty="0">
                <a:solidFill>
                  <a:schemeClr val="dk1"/>
                </a:solidFill>
                <a:latin typeface="Times New Roman"/>
                <a:ea typeface="Times New Roman"/>
                <a:cs typeface="Times New Roman"/>
                <a:sym typeface="Times New Roman"/>
              </a:rPr>
              <a:t>	</a:t>
            </a:r>
            <a:endParaRPr lang="cs" sz="1600" dirty="0" smtClean="0">
              <a:solidFill>
                <a:schemeClr val="dk1"/>
              </a:solidFill>
              <a:latin typeface="Times New Roman"/>
              <a:ea typeface="Times New Roman"/>
              <a:cs typeface="Times New Roman"/>
              <a:sym typeface="Times New Roman"/>
            </a:endParaRPr>
          </a:p>
          <a:p>
            <a:pPr lvl="0" indent="-298450" rtl="0">
              <a:spcBef>
                <a:spcPts val="0"/>
              </a:spcBef>
              <a:spcAft>
                <a:spcPts val="0"/>
              </a:spcAft>
              <a:buClr>
                <a:schemeClr val="dk1"/>
              </a:buClr>
              <a:buSzPct val="91666"/>
              <a:buFont typeface="Arial" panose="020B0604020202020204" pitchFamily="34" charset="0"/>
              <a:buChar char="•"/>
            </a:pPr>
            <a:endParaRPr lang="cs" sz="1200" dirty="0">
              <a:solidFill>
                <a:schemeClr val="dk1"/>
              </a:solidFill>
              <a:latin typeface="Times New Roman"/>
              <a:ea typeface="Times New Roman"/>
              <a:cs typeface="Times New Roman"/>
              <a:sym typeface="Times New Roman"/>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280" y="2834639"/>
            <a:ext cx="3048000" cy="21485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11700" y="403788"/>
            <a:ext cx="8520600" cy="120194"/>
          </a:xfrm>
        </p:spPr>
        <p:txBody>
          <a:bodyPr/>
          <a:lstStyle/>
          <a:p>
            <a:endParaRPr lang="cs-CZ" dirty="0"/>
          </a:p>
        </p:txBody>
      </p:sp>
      <p:sp>
        <p:nvSpPr>
          <p:cNvPr id="3" name="Zástupný symbol pro text 2"/>
          <p:cNvSpPr>
            <a:spLocks noGrp="1"/>
          </p:cNvSpPr>
          <p:nvPr>
            <p:ph type="body" idx="1"/>
          </p:nvPr>
        </p:nvSpPr>
        <p:spPr>
          <a:xfrm>
            <a:off x="311700" y="1027416"/>
            <a:ext cx="8520600" cy="3079122"/>
          </a:xfrm>
        </p:spPr>
        <p:txBody>
          <a:bodyPr/>
          <a:lstStyle/>
          <a:p>
            <a:pPr lvl="0" indent="-298450">
              <a:spcAft>
                <a:spcPts val="0"/>
              </a:spcAft>
              <a:buClr>
                <a:schemeClr val="dk1"/>
              </a:buClr>
              <a:buSzPct val="91666"/>
              <a:buFont typeface="Arial" panose="020B0604020202020204" pitchFamily="34" charset="0"/>
              <a:buChar char="•"/>
            </a:pPr>
            <a:r>
              <a:rPr lang="cs-CZ" sz="1600" b="1" dirty="0">
                <a:solidFill>
                  <a:schemeClr val="dk1"/>
                </a:solidFill>
                <a:latin typeface="Times New Roman"/>
                <a:ea typeface="Times New Roman"/>
                <a:cs typeface="Times New Roman"/>
                <a:sym typeface="Times New Roman"/>
              </a:rPr>
              <a:t>P</a:t>
            </a:r>
            <a:r>
              <a:rPr lang="cs" sz="1600" b="1" dirty="0">
                <a:solidFill>
                  <a:schemeClr val="dk1"/>
                </a:solidFill>
                <a:latin typeface="Times New Roman"/>
                <a:ea typeface="Times New Roman"/>
                <a:cs typeface="Times New Roman"/>
                <a:sym typeface="Times New Roman"/>
              </a:rPr>
              <a:t>roblémy s pohybovým aparátem </a:t>
            </a:r>
          </a:p>
          <a:p>
            <a:pPr lvl="0">
              <a:spcAft>
                <a:spcPts val="0"/>
              </a:spcAft>
              <a:buClr>
                <a:schemeClr val="dk1"/>
              </a:buClr>
              <a:buSzPct val="91666"/>
            </a:pPr>
            <a:endParaRPr lang="cs-CZ" sz="1050" dirty="0" smtClean="0">
              <a:solidFill>
                <a:schemeClr val="tx1"/>
              </a:solidFill>
              <a:latin typeface="Times New Roman" panose="02020603050405020304" pitchFamily="18" charset="0"/>
              <a:cs typeface="Times New Roman" panose="02020603050405020304" pitchFamily="18" charset="0"/>
            </a:endParaRPr>
          </a:p>
          <a:p>
            <a:pPr lvl="0">
              <a:spcAft>
                <a:spcPts val="0"/>
              </a:spcAft>
              <a:buClr>
                <a:schemeClr val="dk1"/>
              </a:buClr>
              <a:buSzPct val="91666"/>
            </a:pPr>
            <a:r>
              <a:rPr lang="cs-CZ" sz="1050" dirty="0">
                <a:solidFill>
                  <a:schemeClr val="tx1"/>
                </a:solidFill>
                <a:latin typeface="Times New Roman" panose="02020603050405020304" pitchFamily="18" charset="0"/>
                <a:cs typeface="Times New Roman" panose="02020603050405020304" pitchFamily="18" charset="0"/>
              </a:rPr>
              <a:t>	</a:t>
            </a:r>
            <a:r>
              <a:rPr lang="cs-CZ" sz="1050" dirty="0" smtClean="0">
                <a:solidFill>
                  <a:schemeClr val="tx1"/>
                </a:solidFill>
                <a:latin typeface="Times New Roman" panose="02020603050405020304" pitchFamily="18" charset="0"/>
                <a:cs typeface="Times New Roman" panose="02020603050405020304" pitchFamily="18" charset="0"/>
              </a:rPr>
              <a:t>Pohybový </a:t>
            </a:r>
            <a:r>
              <a:rPr lang="cs-CZ" sz="1050" dirty="0">
                <a:solidFill>
                  <a:schemeClr val="tx1"/>
                </a:solidFill>
                <a:latin typeface="Times New Roman" panose="02020603050405020304" pitchFamily="18" charset="0"/>
                <a:cs typeface="Times New Roman" panose="02020603050405020304" pitchFamily="18" charset="0"/>
              </a:rPr>
              <a:t>aparát bývá nejčastěji postižen traumaticky – zraněním. Z onemocnění jsou častá především degenerativní </a:t>
            </a:r>
            <a:r>
              <a:rPr lang="cs-CZ" sz="1050" dirty="0" smtClean="0">
                <a:solidFill>
                  <a:schemeClr val="tx1"/>
                </a:solidFill>
                <a:latin typeface="Times New Roman" panose="02020603050405020304" pitchFamily="18" charset="0"/>
                <a:cs typeface="Times New Roman" panose="02020603050405020304" pitchFamily="18" charset="0"/>
              </a:rPr>
              <a:t>onemocnění</a:t>
            </a:r>
            <a:r>
              <a:rPr lang="cs-CZ" sz="1050" dirty="0">
                <a:solidFill>
                  <a:schemeClr val="tx1"/>
                </a:solidFill>
                <a:latin typeface="Times New Roman" panose="02020603050405020304" pitchFamily="18" charset="0"/>
                <a:cs typeface="Times New Roman" panose="02020603050405020304" pitchFamily="18" charset="0"/>
              </a:rPr>
              <a:t> (artróza) </a:t>
            </a:r>
            <a:r>
              <a:rPr lang="cs-CZ" sz="1050" dirty="0" smtClean="0">
                <a:solidFill>
                  <a:schemeClr val="tx1"/>
                </a:solidFill>
                <a:latin typeface="Times New Roman" panose="02020603050405020304" pitchFamily="18" charset="0"/>
                <a:cs typeface="Times New Roman" panose="02020603050405020304" pitchFamily="18" charset="0"/>
              </a:rPr>
              <a:t>a</a:t>
            </a:r>
            <a:r>
              <a:rPr lang="cs-CZ" sz="1050" dirty="0">
                <a:solidFill>
                  <a:schemeClr val="tx1"/>
                </a:solidFill>
                <a:latin typeface="Times New Roman" panose="02020603050405020304" pitchFamily="18" charset="0"/>
                <a:cs typeface="Times New Roman" panose="02020603050405020304" pitchFamily="18" charset="0"/>
              </a:rPr>
              <a:t> častá jsou i onemocnění autoimunitní. Autoimunitní onemocnění mohou pohybový aparát postihovat izolovaně, </a:t>
            </a:r>
            <a:r>
              <a:rPr lang="cs-CZ" sz="1050" dirty="0" smtClean="0">
                <a:solidFill>
                  <a:schemeClr val="tx1"/>
                </a:solidFill>
                <a:latin typeface="Times New Roman" panose="02020603050405020304" pitchFamily="18" charset="0"/>
                <a:cs typeface="Times New Roman" panose="02020603050405020304" pitchFamily="18" charset="0"/>
              </a:rPr>
              <a:t>ale </a:t>
            </a:r>
            <a:r>
              <a:rPr lang="cs-CZ" sz="1050" dirty="0">
                <a:solidFill>
                  <a:schemeClr val="tx1"/>
                </a:solidFill>
                <a:latin typeface="Times New Roman" panose="02020603050405020304" pitchFamily="18" charset="0"/>
                <a:cs typeface="Times New Roman" panose="02020603050405020304" pitchFamily="18" charset="0"/>
              </a:rPr>
              <a:t>většinou je jeho </a:t>
            </a:r>
            <a:r>
              <a:rPr lang="cs-CZ" sz="1050" dirty="0" smtClean="0">
                <a:solidFill>
                  <a:schemeClr val="tx1"/>
                </a:solidFill>
                <a:latin typeface="Times New Roman" panose="02020603050405020304" pitchFamily="18" charset="0"/>
                <a:cs typeface="Times New Roman" panose="02020603050405020304" pitchFamily="18" charset="0"/>
              </a:rPr>
              <a:t>postižení </a:t>
            </a:r>
            <a:r>
              <a:rPr lang="cs-CZ" sz="1050" dirty="0">
                <a:solidFill>
                  <a:schemeClr val="tx1"/>
                </a:solidFill>
                <a:latin typeface="Times New Roman" panose="02020603050405020304" pitchFamily="18" charset="0"/>
                <a:cs typeface="Times New Roman" panose="02020603050405020304" pitchFamily="18" charset="0"/>
              </a:rPr>
              <a:t>součástí onemocnění, které postihuje celý organismus, a jedná se tedy pouze o jeden z projevů základní </a:t>
            </a:r>
            <a:r>
              <a:rPr lang="cs-CZ" sz="1050" dirty="0" smtClean="0">
                <a:solidFill>
                  <a:schemeClr val="tx1"/>
                </a:solidFill>
                <a:latin typeface="Times New Roman" panose="02020603050405020304" pitchFamily="18" charset="0"/>
                <a:cs typeface="Times New Roman" panose="02020603050405020304" pitchFamily="18" charset="0"/>
              </a:rPr>
              <a:t>choroby</a:t>
            </a:r>
            <a:r>
              <a:rPr lang="cs-CZ" sz="1050" dirty="0">
                <a:solidFill>
                  <a:schemeClr val="tx1"/>
                </a:solidFill>
                <a:latin typeface="Times New Roman" panose="02020603050405020304" pitchFamily="18" charset="0"/>
                <a:cs typeface="Times New Roman" panose="02020603050405020304" pitchFamily="18" charset="0"/>
              </a:rPr>
              <a:t>.</a:t>
            </a:r>
            <a:endParaRPr lang="cs" sz="105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194560"/>
            <a:ext cx="5059680" cy="2948940"/>
          </a:xfrm>
          <a:prstGeom prst="rect">
            <a:avLst/>
          </a:prstGeom>
        </p:spPr>
      </p:pic>
    </p:spTree>
    <p:extLst>
      <p:ext uri="{BB962C8B-B14F-4D97-AF65-F5344CB8AC3E}">
        <p14:creationId xmlns:p14="http://schemas.microsoft.com/office/powerpoint/2010/main" val="308315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text 2"/>
          <p:cNvSpPr>
            <a:spLocks noGrp="1"/>
          </p:cNvSpPr>
          <p:nvPr>
            <p:ph type="body" idx="1"/>
          </p:nvPr>
        </p:nvSpPr>
        <p:spPr/>
        <p:txBody>
          <a:bodyPr/>
          <a:lstStyle/>
          <a:p>
            <a:pPr lvl="0"/>
            <a:r>
              <a:rPr lang="cs-CZ" sz="1600" b="1" dirty="0">
                <a:solidFill>
                  <a:schemeClr val="tx1"/>
                </a:solidFill>
                <a:latin typeface="Times New Roman"/>
                <a:ea typeface="Times New Roman"/>
                <a:cs typeface="Times New Roman"/>
                <a:sym typeface="Times New Roman"/>
              </a:rPr>
              <a:t>S</a:t>
            </a:r>
            <a:r>
              <a:rPr lang="cs" sz="1600" b="1" dirty="0">
                <a:solidFill>
                  <a:schemeClr val="tx1"/>
                </a:solidFill>
                <a:latin typeface="Times New Roman"/>
                <a:ea typeface="Times New Roman"/>
                <a:cs typeface="Times New Roman"/>
                <a:sym typeface="Times New Roman"/>
              </a:rPr>
              <a:t>tres </a:t>
            </a:r>
            <a:endParaRPr lang="cs" sz="1600" b="1" dirty="0" smtClean="0">
              <a:solidFill>
                <a:schemeClr val="tx1"/>
              </a:solidFill>
              <a:latin typeface="Times New Roman"/>
              <a:ea typeface="Times New Roman"/>
              <a:cs typeface="Times New Roman"/>
              <a:sym typeface="Times New Roman"/>
            </a:endParaRPr>
          </a:p>
          <a:p>
            <a:r>
              <a:rPr lang="cs-CZ" sz="1050" dirty="0" smtClean="0">
                <a:solidFill>
                  <a:schemeClr val="tx1"/>
                </a:solidFill>
                <a:latin typeface="Times New Roman" panose="02020603050405020304" pitchFamily="18" charset="0"/>
                <a:cs typeface="Times New Roman" panose="02020603050405020304" pitchFamily="18" charset="0"/>
              </a:rPr>
              <a:t>	Stres </a:t>
            </a:r>
            <a:r>
              <a:rPr lang="cs-CZ" sz="1050" dirty="0">
                <a:solidFill>
                  <a:schemeClr val="tx1"/>
                </a:solidFill>
                <a:latin typeface="Times New Roman" panose="02020603050405020304" pitchFamily="18" charset="0"/>
                <a:cs typeface="Times New Roman" panose="02020603050405020304" pitchFamily="18" charset="0"/>
              </a:rPr>
              <a:t>je stav organismu, který vzniká v okamžiku, kdy je organismus vystaven nepříznivým faktorům (stresorům), a jeho obranné </a:t>
            </a:r>
            <a:r>
              <a:rPr lang="cs-CZ" sz="1050" dirty="0" smtClean="0">
                <a:solidFill>
                  <a:schemeClr val="tx1"/>
                </a:solidFill>
                <a:latin typeface="Times New Roman" panose="02020603050405020304" pitchFamily="18" charset="0"/>
                <a:cs typeface="Times New Roman" panose="02020603050405020304" pitchFamily="18" charset="0"/>
              </a:rPr>
              <a:t>reakce </a:t>
            </a:r>
            <a:r>
              <a:rPr lang="cs-CZ" sz="1050" dirty="0">
                <a:solidFill>
                  <a:schemeClr val="tx1"/>
                </a:solidFill>
                <a:latin typeface="Times New Roman" panose="02020603050405020304" pitchFamily="18" charset="0"/>
                <a:cs typeface="Times New Roman" panose="02020603050405020304" pitchFamily="18" charset="0"/>
              </a:rPr>
              <a:t>mají za úkol udržet organismus v homeostázi a zabránit tak jeho poškození</a:t>
            </a:r>
            <a:r>
              <a:rPr lang="cs-CZ" sz="1050" dirty="0" smtClean="0">
                <a:solidFill>
                  <a:schemeClr val="tx1"/>
                </a:solidFill>
                <a:latin typeface="Times New Roman" panose="02020603050405020304" pitchFamily="18" charset="0"/>
                <a:cs typeface="Times New Roman" panose="02020603050405020304" pitchFamily="18" charset="0"/>
              </a:rPr>
              <a:t>.</a:t>
            </a:r>
          </a:p>
          <a:p>
            <a:endParaRPr lang="cs" sz="105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lvl="0"/>
            <a:endParaRPr lang="cs" dirty="0">
              <a:solidFill>
                <a:schemeClr val="tx1"/>
              </a:solidFill>
              <a:latin typeface="Times New Roman"/>
              <a:ea typeface="Times New Roman"/>
              <a:cs typeface="Times New Roman"/>
              <a:sym typeface="Times New Roman"/>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862" y="2252716"/>
            <a:ext cx="4744122" cy="2725399"/>
          </a:xfrm>
          <a:prstGeom prst="rect">
            <a:avLst/>
          </a:prstGeom>
        </p:spPr>
      </p:pic>
    </p:spTree>
    <p:extLst>
      <p:ext uri="{BB962C8B-B14F-4D97-AF65-F5344CB8AC3E}">
        <p14:creationId xmlns:p14="http://schemas.microsoft.com/office/powerpoint/2010/main" val="1584635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350325"/>
            <a:ext cx="8520600" cy="572700"/>
          </a:xfrm>
          <a:prstGeom prst="rect">
            <a:avLst/>
          </a:prstGeom>
        </p:spPr>
        <p:txBody>
          <a:bodyPr lIns="91425" tIns="91425" rIns="91425" bIns="91425" anchor="t" anchorCtr="0">
            <a:noAutofit/>
          </a:bodyPr>
          <a:lstStyle/>
          <a:p>
            <a:pPr marL="228600" lvl="0" indent="0" rtl="0">
              <a:lnSpc>
                <a:spcPct val="115000"/>
              </a:lnSpc>
              <a:spcBef>
                <a:spcPts val="0"/>
              </a:spcBef>
              <a:buNone/>
            </a:pPr>
            <a:endParaRPr sz="1400" b="1" dirty="0">
              <a:latin typeface="Times New Roman"/>
              <a:ea typeface="Times New Roman"/>
              <a:cs typeface="Times New Roman"/>
              <a:sym typeface="Times New Roman"/>
            </a:endParaRPr>
          </a:p>
          <a:p>
            <a:pPr lvl="0">
              <a:spcBef>
                <a:spcPts val="0"/>
              </a:spcBef>
              <a:buClr>
                <a:schemeClr val="dk1"/>
              </a:buClr>
              <a:buSzPct val="78571"/>
              <a:buFont typeface="Arial"/>
              <a:buNone/>
            </a:pPr>
            <a:endParaRPr sz="1400" dirty="0">
              <a:latin typeface="Times New Roman"/>
              <a:ea typeface="Times New Roman"/>
              <a:cs typeface="Times New Roman"/>
              <a:sym typeface="Times New Roman"/>
            </a:endParaRPr>
          </a:p>
        </p:txBody>
      </p:sp>
      <p:sp>
        <p:nvSpPr>
          <p:cNvPr id="74" name="Shape 74"/>
          <p:cNvSpPr txBox="1">
            <a:spLocks noGrp="1"/>
          </p:cNvSpPr>
          <p:nvPr>
            <p:ph type="body" idx="1"/>
          </p:nvPr>
        </p:nvSpPr>
        <p:spPr>
          <a:xfrm>
            <a:off x="311700" y="350325"/>
            <a:ext cx="8520600" cy="4146725"/>
          </a:xfrm>
          <a:prstGeom prst="rect">
            <a:avLst/>
          </a:prstGeom>
        </p:spPr>
        <p:txBody>
          <a:bodyPr lIns="91425" tIns="91425" rIns="91425" bIns="91425" anchor="t" anchorCtr="0">
            <a:noAutofit/>
          </a:bodyPr>
          <a:lstStyle/>
          <a:p>
            <a:pPr marL="457200" lvl="0" indent="-228600" algn="ctr" rtl="0">
              <a:spcBef>
                <a:spcPts val="0"/>
              </a:spcBef>
              <a:spcAft>
                <a:spcPts val="0"/>
              </a:spcAft>
              <a:buNone/>
            </a:pPr>
            <a:r>
              <a:rPr lang="cs" sz="2400" b="1" dirty="0" smtClean="0">
                <a:solidFill>
                  <a:schemeClr val="tx1"/>
                </a:solidFill>
                <a:latin typeface="Times New Roman"/>
                <a:ea typeface="Times New Roman"/>
                <a:cs typeface="Times New Roman"/>
                <a:sym typeface="Times New Roman"/>
              </a:rPr>
              <a:t>Prevence:</a:t>
            </a:r>
          </a:p>
          <a:p>
            <a:pPr marL="228600" lvl="0" rtl="0">
              <a:spcBef>
                <a:spcPts val="0"/>
              </a:spcBef>
              <a:spcAft>
                <a:spcPts val="0"/>
              </a:spcAft>
            </a:pPr>
            <a:endParaRPr lang="cs-CZ" sz="2400" b="1" dirty="0" smtClean="0">
              <a:solidFill>
                <a:schemeClr val="tx1"/>
              </a:solidFill>
              <a:latin typeface="Times New Roman"/>
              <a:ea typeface="Times New Roman"/>
              <a:cs typeface="Times New Roman"/>
              <a:sym typeface="Times New Roman"/>
            </a:endParaRPr>
          </a:p>
          <a:p>
            <a:pPr marL="228600" lvl="0" rtl="0">
              <a:spcBef>
                <a:spcPts val="0"/>
              </a:spcBef>
              <a:spcAft>
                <a:spcPts val="0"/>
              </a:spcAft>
            </a:pPr>
            <a:r>
              <a:rPr lang="cs-CZ" sz="2400" b="1" dirty="0" smtClean="0">
                <a:solidFill>
                  <a:schemeClr val="tx1"/>
                </a:solidFill>
                <a:latin typeface="Times New Roman"/>
                <a:ea typeface="Times New Roman"/>
                <a:cs typeface="Times New Roman"/>
                <a:sym typeface="Times New Roman"/>
              </a:rPr>
              <a:t>Rekreace</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Pohybová</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Kognitivní</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Sociální</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Kulturní</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zájmová</a:t>
            </a:r>
            <a:r>
              <a:rPr lang="cs" sz="1600" dirty="0" smtClean="0">
                <a:solidFill>
                  <a:schemeClr val="tx1"/>
                </a:solidFill>
                <a:latin typeface="Times New Roman"/>
                <a:ea typeface="Times New Roman"/>
                <a:cs typeface="Times New Roman"/>
                <a:sym typeface="Times New Roman"/>
              </a:rPr>
              <a:t> </a:t>
            </a:r>
          </a:p>
          <a:p>
            <a:pPr marL="228600" lvl="0" rtl="0">
              <a:spcBef>
                <a:spcPts val="0"/>
              </a:spcBef>
              <a:spcAft>
                <a:spcPts val="0"/>
              </a:spcAft>
            </a:pPr>
            <a:r>
              <a:rPr lang="cs" sz="2400" b="1" dirty="0" smtClean="0">
                <a:solidFill>
                  <a:schemeClr val="tx1"/>
                </a:solidFill>
                <a:latin typeface="Times New Roman"/>
                <a:ea typeface="Times New Roman"/>
                <a:cs typeface="Times New Roman"/>
                <a:sym typeface="Times New Roman"/>
              </a:rPr>
              <a:t>Odpočinek </a:t>
            </a:r>
          </a:p>
          <a:p>
            <a:pPr marL="228600" lvl="0" rtl="0">
              <a:spcBef>
                <a:spcPts val="0"/>
              </a:spcBef>
              <a:spcAft>
                <a:spcPts val="0"/>
              </a:spcAft>
            </a:pPr>
            <a:r>
              <a:rPr lang="cs-CZ" sz="1600" dirty="0" smtClean="0">
                <a:solidFill>
                  <a:schemeClr val="tx1"/>
                </a:solidFill>
                <a:latin typeface="Times New Roman"/>
                <a:ea typeface="Times New Roman"/>
                <a:cs typeface="Times New Roman"/>
                <a:sym typeface="Times New Roman"/>
              </a:rPr>
              <a:t>S</a:t>
            </a:r>
            <a:r>
              <a:rPr lang="cs" sz="1600" dirty="0" smtClean="0">
                <a:solidFill>
                  <a:schemeClr val="tx1"/>
                </a:solidFill>
                <a:latin typeface="Times New Roman"/>
                <a:ea typeface="Times New Roman"/>
                <a:cs typeface="Times New Roman"/>
                <a:sym typeface="Times New Roman"/>
              </a:rPr>
              <a:t>pánek</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923025"/>
            <a:ext cx="4003019" cy="1896375"/>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926080"/>
            <a:ext cx="3970194" cy="214367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type="body" idx="1"/>
          </p:nvPr>
        </p:nvSpPr>
        <p:spPr>
          <a:xfrm>
            <a:off x="311700" y="368484"/>
            <a:ext cx="8520600" cy="4288237"/>
          </a:xfrm>
          <a:prstGeom prst="rect">
            <a:avLst/>
          </a:prstGeom>
        </p:spPr>
        <p:txBody>
          <a:bodyPr lIns="91425" tIns="91425" rIns="91425" bIns="91425" anchor="t" anchorCtr="0">
            <a:noAutofit/>
          </a:bodyPr>
          <a:lstStyle/>
          <a:p>
            <a:pPr lvl="0" algn="ctr">
              <a:spcBef>
                <a:spcPts val="0"/>
              </a:spcBef>
              <a:buNone/>
            </a:pPr>
            <a:r>
              <a:rPr lang="cs-CZ" sz="2400" b="1" dirty="0" smtClean="0">
                <a:solidFill>
                  <a:schemeClr val="tx1"/>
                </a:solidFill>
                <a:latin typeface="Times New Roman" panose="02020603050405020304" pitchFamily="18" charset="0"/>
                <a:cs typeface="Times New Roman" panose="02020603050405020304" pitchFamily="18" charset="0"/>
              </a:rPr>
              <a:t>Jak předcházet problémům?</a:t>
            </a:r>
          </a:p>
          <a:p>
            <a:pPr lvl="0">
              <a:spcBef>
                <a:spcPts val="0"/>
              </a:spcBef>
              <a:buNone/>
            </a:pPr>
            <a:r>
              <a:rPr lang="cs-CZ" sz="1600" dirty="0" smtClean="0">
                <a:solidFill>
                  <a:schemeClr val="tx1"/>
                </a:solidFill>
                <a:latin typeface="Times New Roman" panose="02020603050405020304" pitchFamily="18" charset="0"/>
                <a:cs typeface="Times New Roman" panose="02020603050405020304" pitchFamily="18" charset="0"/>
              </a:rPr>
              <a:t>Každý člověk by si měl ve svém každodenním životě najít chvíli a využít tak svůj volný čas. Jde také o jeho správné naplánování a využití ve většinou nabitém pracovním dni, což může být pro většinu jedinců ten největší problém. Při správném rozložení volného času je také podstatné jeho využití, jak směrem aktivního (rekreace) tak pasivního (odpočinku) volného času pro udržení fyzického a duševního zdraví. Každému však vyhovuje jiný druh, a proto by se měl vždy více věnovat tomu, který druh ho více baví, či je mu bližší. </a:t>
            </a:r>
            <a:endParaRPr sz="16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6" name="Zástupný symbol pro text 5"/>
          <p:cNvSpPr>
            <a:spLocks noGrp="1"/>
          </p:cNvSpPr>
          <p:nvPr>
            <p:ph type="body" idx="1"/>
          </p:nvPr>
        </p:nvSpPr>
        <p:spPr>
          <a:xfrm>
            <a:off x="311700" y="339047"/>
            <a:ext cx="8554898" cy="4387065"/>
          </a:xfrm>
        </p:spPr>
        <p:txBody>
          <a:bodyPr/>
          <a:lstStyle/>
          <a:p>
            <a:r>
              <a:rPr lang="cs-CZ" dirty="0" smtClean="0">
                <a:solidFill>
                  <a:schemeClr val="tx1"/>
                </a:solidFill>
                <a:hlinkClick r:id="rId3"/>
              </a:rPr>
              <a:t>Zdroje: </a:t>
            </a:r>
          </a:p>
          <a:p>
            <a:r>
              <a:rPr lang="cs-CZ" dirty="0" smtClean="0">
                <a:hlinkClick r:id="rId3"/>
              </a:rPr>
              <a:t>https</a:t>
            </a:r>
            <a:r>
              <a:rPr lang="cs-CZ" dirty="0">
                <a:hlinkClick r:id="rId3"/>
              </a:rPr>
              <a:t>://</a:t>
            </a:r>
            <a:r>
              <a:rPr lang="cs-CZ" dirty="0" smtClean="0">
                <a:hlinkClick r:id="rId3"/>
              </a:rPr>
              <a:t>www.mojezdravi.cz</a:t>
            </a:r>
            <a:endParaRPr lang="cs-CZ" dirty="0" smtClean="0"/>
          </a:p>
          <a:p>
            <a:r>
              <a:rPr lang="cs-CZ" dirty="0">
                <a:hlinkClick r:id="rId4"/>
              </a:rPr>
              <a:t>http://</a:t>
            </a:r>
            <a:r>
              <a:rPr lang="cs-CZ" dirty="0" smtClean="0">
                <a:hlinkClick r:id="rId4"/>
              </a:rPr>
              <a:t>www.aktivityprozdravi.cz</a:t>
            </a:r>
            <a:endParaRPr lang="cs-CZ" dirty="0" smtClean="0"/>
          </a:p>
          <a:p>
            <a:r>
              <a:rPr lang="cs-CZ" dirty="0">
                <a:hlinkClick r:id="rId5"/>
              </a:rPr>
              <a:t>http://</a:t>
            </a:r>
            <a:r>
              <a:rPr lang="cs-CZ" dirty="0" smtClean="0">
                <a:hlinkClick r:id="rId5"/>
              </a:rPr>
              <a:t>wiki.knihovna.cz</a:t>
            </a:r>
            <a:endParaRPr lang="cs-CZ" dirty="0" smtClean="0"/>
          </a:p>
          <a:p>
            <a:r>
              <a:rPr lang="cs-CZ" dirty="0">
                <a:hlinkClick r:id="rId6"/>
              </a:rPr>
              <a:t>https://</a:t>
            </a:r>
            <a:r>
              <a:rPr lang="cs-CZ" dirty="0" smtClean="0">
                <a:hlinkClick r:id="rId6"/>
              </a:rPr>
              <a:t>cs.wikipedia.org</a:t>
            </a:r>
            <a:endParaRPr lang="cs-CZ" dirty="0" smtClean="0"/>
          </a:p>
          <a:p>
            <a:r>
              <a:rPr lang="cs-CZ" dirty="0">
                <a:hlinkClick r:id="rId7"/>
              </a:rPr>
              <a:t>https://</a:t>
            </a:r>
            <a:r>
              <a:rPr lang="cs-CZ" dirty="0" smtClean="0">
                <a:hlinkClick r:id="rId7"/>
              </a:rPr>
              <a:t>www.osppp.cz</a:t>
            </a:r>
            <a:endParaRPr lang="cs-CZ" dirty="0" smtClean="0"/>
          </a:p>
          <a:p>
            <a:r>
              <a:rPr lang="cs-CZ" dirty="0">
                <a:hlinkClick r:id="rId8"/>
              </a:rPr>
              <a:t>https://</a:t>
            </a:r>
            <a:r>
              <a:rPr lang="cs-CZ" dirty="0" smtClean="0">
                <a:hlinkClick r:id="rId8"/>
              </a:rPr>
              <a:t>narodnenoviny.sk</a:t>
            </a:r>
            <a:endParaRPr lang="cs-CZ" dirty="0" smtClean="0"/>
          </a:p>
          <a:p>
            <a:r>
              <a:rPr lang="cs-CZ" dirty="0">
                <a:hlinkClick r:id="rId9"/>
              </a:rPr>
              <a:t>https://</a:t>
            </a:r>
            <a:r>
              <a:rPr lang="cs-CZ" dirty="0" smtClean="0">
                <a:hlinkClick r:id="rId9"/>
              </a:rPr>
              <a:t>zena.aktualne.cz</a:t>
            </a:r>
            <a:endParaRPr lang="cs-CZ" dirty="0" smtClean="0"/>
          </a:p>
          <a:p>
            <a:r>
              <a:rPr lang="cs-CZ" dirty="0">
                <a:hlinkClick r:id="rId10"/>
              </a:rPr>
              <a:t>http://</a:t>
            </a:r>
            <a:r>
              <a:rPr lang="cs-CZ" dirty="0" smtClean="0">
                <a:hlinkClick r:id="rId10"/>
              </a:rPr>
              <a:t>www.odbory-pilapaskov.cz</a:t>
            </a:r>
            <a:endParaRPr lang="cs-CZ" dirty="0" smtClean="0"/>
          </a:p>
          <a:p>
            <a:r>
              <a:rPr lang="cs-CZ" dirty="0">
                <a:hlinkClick r:id="rId11"/>
              </a:rPr>
              <a:t>https://</a:t>
            </a:r>
            <a:r>
              <a:rPr lang="cs-CZ" dirty="0" smtClean="0">
                <a:hlinkClick r:id="rId11"/>
              </a:rPr>
              <a:t>www.magazinzdravi.cz</a:t>
            </a:r>
            <a:endParaRPr lang="cs-CZ" dirty="0" smtClean="0"/>
          </a:p>
          <a:p>
            <a:r>
              <a:rPr lang="cs-CZ" dirty="0">
                <a:hlinkClick r:id="rId12"/>
              </a:rPr>
              <a:t>https://</a:t>
            </a:r>
            <a:r>
              <a:rPr lang="cs-CZ" dirty="0" smtClean="0">
                <a:hlinkClick r:id="rId12"/>
              </a:rPr>
              <a:t>www.extra.cz</a:t>
            </a:r>
            <a:endParaRPr lang="cs-CZ" dirty="0" smtClean="0"/>
          </a:p>
          <a:p>
            <a:endParaRPr lang="cs-CZ" dirty="0" smtClean="0"/>
          </a:p>
          <a:p>
            <a:endParaRPr lang="cs-CZ" dirty="0" smtClean="0"/>
          </a:p>
          <a:p>
            <a:endParaRPr lang="cs-CZ" dirty="0" smtClean="0"/>
          </a:p>
          <a:p>
            <a:endParaRPr lang="cs-CZ" dirty="0"/>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277</Words>
  <Application>Microsoft Office PowerPoint</Application>
  <PresentationFormat>Předvádění na obrazovce (16:9)</PresentationFormat>
  <Paragraphs>60</Paragraphs>
  <Slides>9</Slides>
  <Notes>6</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vt:i4>
      </vt:variant>
    </vt:vector>
  </HeadingPairs>
  <TitlesOfParts>
    <vt:vector size="12" baseType="lpstr">
      <vt:lpstr>Arial</vt:lpstr>
      <vt:lpstr>Times New Roman</vt:lpstr>
      <vt:lpstr>simple-light-2</vt:lpstr>
      <vt:lpstr>Rekreace a věk </vt:lpstr>
      <vt:lpstr>Dospělost 18-60 let  </vt:lpstr>
      <vt:lpstr>Prezentace aplikace PowerPoint</vt:lpstr>
      <vt:lpstr>Prezentace aplikace PowerPoint</vt:lpstr>
      <vt:lpstr>Prezentace aplikace PowerPoint</vt:lpstr>
      <vt:lpstr>Prezentace aplikace PowerPoint</vt:lpstr>
      <vt:lpstr> </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firmy</dc:title>
  <cp:lastModifiedBy>Mira</cp:lastModifiedBy>
  <cp:revision>29</cp:revision>
  <dcterms:modified xsi:type="dcterms:W3CDTF">2019-01-08T08:47:50Z</dcterms:modified>
</cp:coreProperties>
</file>